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82" r:id="rId5"/>
    <p:sldId id="283" r:id="rId6"/>
    <p:sldId id="259" r:id="rId7"/>
    <p:sldId id="260" r:id="rId8"/>
    <p:sldId id="261" r:id="rId9"/>
    <p:sldId id="262" r:id="rId10"/>
    <p:sldId id="263" r:id="rId11"/>
    <p:sldId id="264" r:id="rId12"/>
    <p:sldId id="265" r:id="rId13"/>
    <p:sldId id="266" r:id="rId14"/>
    <p:sldId id="267" r:id="rId15"/>
    <p:sldId id="270" r:id="rId16"/>
    <p:sldId id="278" r:id="rId17"/>
    <p:sldId id="280" r:id="rId18"/>
    <p:sldId id="271" r:id="rId19"/>
    <p:sldId id="272" r:id="rId20"/>
    <p:sldId id="273" r:id="rId21"/>
    <p:sldId id="275" r:id="rId22"/>
    <p:sldId id="277" r:id="rId23"/>
    <p:sldId id="269" r:id="rId24"/>
    <p:sldId id="2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5B1ABC08-C6FE-40BE-BEE0-5AA9D1FDCE75}"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B1ABC08-C6FE-40BE-BEE0-5AA9D1FDCE75}"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B1ABC08-C6FE-40BE-BEE0-5AA9D1FDCE75}"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D6576F-E842-4060-AA5A-2E5031DBDE55}" type="datetimeFigureOut">
              <a:rPr lang="en-US" smtClean="0"/>
              <a:t>11/16/2015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B1ABC08-C6FE-40BE-BEE0-5AA9D1FDCE7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0D6576F-E842-4060-AA5A-2E5031DBDE55}" type="datetimeFigureOut">
              <a:rPr lang="en-US" smtClean="0"/>
              <a:t>11/16/2015</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5B1ABC08-C6FE-40BE-BEE0-5AA9D1FDCE7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0D6576F-E842-4060-AA5A-2E5031DBDE55}" type="datetimeFigureOut">
              <a:rPr lang="en-US" smtClean="0"/>
              <a:t>11/16/2015</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B1ABC08-C6FE-40BE-BEE0-5AA9D1FDCE7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600200"/>
            <a:ext cx="5181600" cy="2133600"/>
          </a:xfrm>
        </p:spPr>
        <p:txBody>
          <a:bodyPr>
            <a:noAutofit/>
          </a:bodyPr>
          <a:lstStyle/>
          <a:p>
            <a:pPr algn="ctr"/>
            <a:r>
              <a:rPr lang="en-US" dirty="0" smtClean="0">
                <a:latin typeface="Candara" pitchFamily="34" charset="0"/>
              </a:rPr>
              <a:t> Monday, 11.16 and Tuesday, 11.17</a:t>
            </a:r>
            <a:endParaRPr lang="en-US" dirty="0">
              <a:latin typeface="Candara" pitchFamily="34" charset="0"/>
            </a:endParaRPr>
          </a:p>
        </p:txBody>
      </p:sp>
      <p:sp>
        <p:nvSpPr>
          <p:cNvPr id="3" name="Subtitle 2"/>
          <p:cNvSpPr>
            <a:spLocks noGrp="1"/>
          </p:cNvSpPr>
          <p:nvPr>
            <p:ph type="subTitle" idx="1"/>
          </p:nvPr>
        </p:nvSpPr>
        <p:spPr>
          <a:xfrm>
            <a:off x="914400" y="2514600"/>
            <a:ext cx="7772400" cy="1828800"/>
          </a:xfrm>
        </p:spPr>
        <p:txBody>
          <a:bodyPr>
            <a:normAutofit/>
          </a:bodyPr>
          <a:lstStyle/>
          <a:p>
            <a:pPr algn="ctr"/>
            <a:r>
              <a:rPr lang="en-US" sz="3000" dirty="0" smtClean="0">
                <a:latin typeface="Candara" pitchFamily="34" charset="0"/>
              </a:rPr>
              <a:t>PLEASE LEAVE YOUR ESSAY PREWRITE ON MY CART AND GRAB YOUR SPIRAL!</a:t>
            </a:r>
            <a:endParaRPr lang="en-US" sz="3000" dirty="0">
              <a:latin typeface="Candara" pitchFamily="34" charset="0"/>
            </a:endParaRPr>
          </a:p>
        </p:txBody>
      </p:sp>
    </p:spTree>
    <p:extLst>
      <p:ext uri="{BB962C8B-B14F-4D97-AF65-F5344CB8AC3E}">
        <p14:creationId xmlns:p14="http://schemas.microsoft.com/office/powerpoint/2010/main" val="76112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The End of the Holocaust</a:t>
            </a:r>
            <a:endParaRPr lang="en-US" dirty="0">
              <a:latin typeface="Candara" pitchFamily="34" charset="0"/>
            </a:endParaRPr>
          </a:p>
        </p:txBody>
      </p:sp>
      <p:sp>
        <p:nvSpPr>
          <p:cNvPr id="3" name="Content Placeholder 2"/>
          <p:cNvSpPr>
            <a:spLocks noGrp="1"/>
          </p:cNvSpPr>
          <p:nvPr>
            <p:ph sz="half" idx="1"/>
          </p:nvPr>
        </p:nvSpPr>
        <p:spPr>
          <a:xfrm>
            <a:off x="464344" y="1770501"/>
            <a:ext cx="3498056" cy="4525963"/>
          </a:xfrm>
        </p:spPr>
        <p:txBody>
          <a:bodyPr>
            <a:normAutofit fontScale="92500"/>
          </a:bodyPr>
          <a:lstStyle/>
          <a:p>
            <a:r>
              <a:rPr lang="en-US" dirty="0" smtClean="0">
                <a:latin typeface="Candara" pitchFamily="34" charset="0"/>
              </a:rPr>
              <a:t>Germany defeated in May, 1945</a:t>
            </a:r>
          </a:p>
          <a:p>
            <a:r>
              <a:rPr lang="en-US" dirty="0" smtClean="0">
                <a:latin typeface="Candara" pitchFamily="34" charset="0"/>
              </a:rPr>
              <a:t>Russians first discover physical evidence of Holocaust</a:t>
            </a:r>
          </a:p>
          <a:p>
            <a:pPr lvl="1"/>
            <a:r>
              <a:rPr lang="en-US" dirty="0" smtClean="0">
                <a:latin typeface="Candara" pitchFamily="34" charset="0"/>
              </a:rPr>
              <a:t>Maidanek, then Auschwitz, Buchenwald,  Bergen-Belsen, Dachau, Mauthausen</a:t>
            </a:r>
            <a:endParaRPr lang="en-US" dirty="0">
              <a:latin typeface="Candara" pitchFamily="34" charset="0"/>
            </a:endParaRPr>
          </a:p>
        </p:txBody>
      </p:sp>
      <p:sp>
        <p:nvSpPr>
          <p:cNvPr id="4" name="Content Placeholder 3"/>
          <p:cNvSpPr>
            <a:spLocks noGrp="1"/>
          </p:cNvSpPr>
          <p:nvPr>
            <p:ph sz="half" idx="2"/>
          </p:nvPr>
        </p:nvSpPr>
        <p:spPr/>
        <p:txBody>
          <a:bodyPr>
            <a:normAutofit fontScale="92500"/>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441959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277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The Survivors</a:t>
            </a:r>
            <a:endParaRPr lang="en-US" dirty="0">
              <a:latin typeface="Candara" pitchFamily="34" charset="0"/>
            </a:endParaRPr>
          </a:p>
        </p:txBody>
      </p:sp>
      <p:sp>
        <p:nvSpPr>
          <p:cNvPr id="3" name="Content Placeholder 2"/>
          <p:cNvSpPr>
            <a:spLocks noGrp="1"/>
          </p:cNvSpPr>
          <p:nvPr>
            <p:ph sz="half" idx="1"/>
          </p:nvPr>
        </p:nvSpPr>
        <p:spPr/>
        <p:txBody>
          <a:bodyPr/>
          <a:lstStyle/>
          <a:p>
            <a:r>
              <a:rPr lang="en-US" dirty="0" smtClean="0"/>
              <a:t>Most emigrated to Palestine (now Israel)</a:t>
            </a:r>
          </a:p>
          <a:p>
            <a:r>
              <a:rPr lang="en-US" dirty="0" smtClean="0"/>
              <a:t>The State of Israel was established as a Jewish homeland in 1948</a:t>
            </a:r>
          </a:p>
          <a:p>
            <a:r>
              <a:rPr lang="en-US" dirty="0" smtClean="0"/>
              <a:t>Others came to the US or any country that would accept them</a:t>
            </a:r>
            <a:endParaRPr lang="en-US" dirty="0"/>
          </a:p>
        </p:txBody>
      </p:sp>
      <p:sp>
        <p:nvSpPr>
          <p:cNvPr id="4" name="Content Placeholder 3"/>
          <p:cNvSpPr>
            <a:spLocks noGrp="1"/>
          </p:cNvSpPr>
          <p:nvPr>
            <p:ph sz="half" idx="2"/>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267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040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Elie Wiesel</a:t>
            </a:r>
            <a:endParaRPr lang="en-US" dirty="0">
              <a:latin typeface="Candara" pitchFamily="34"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latin typeface="Candara" pitchFamily="34" charset="0"/>
              </a:rPr>
              <a:t>Born in Transylvania in Hungary on September 30, 1928</a:t>
            </a:r>
          </a:p>
          <a:p>
            <a:r>
              <a:rPr lang="en-US" dirty="0" smtClean="0">
                <a:latin typeface="Candara" pitchFamily="34" charset="0"/>
              </a:rPr>
              <a:t>Deported to a camp along with his family when he was 15</a:t>
            </a:r>
          </a:p>
          <a:p>
            <a:r>
              <a:rPr lang="en-US" dirty="0" smtClean="0">
                <a:latin typeface="Candara" pitchFamily="34" charset="0"/>
              </a:rPr>
              <a:t>Survived 2 death camps</a:t>
            </a:r>
          </a:p>
          <a:p>
            <a:r>
              <a:rPr lang="en-US" dirty="0" smtClean="0">
                <a:latin typeface="Candara" pitchFamily="34" charset="0"/>
              </a:rPr>
              <a:t>Came to US in 1956; became a professor in New York and Boston</a:t>
            </a:r>
          </a:p>
          <a:p>
            <a:r>
              <a:rPr lang="en-US" dirty="0" smtClean="0">
                <a:latin typeface="Candara" pitchFamily="34" charset="0"/>
              </a:rPr>
              <a:t>Won Nobel Peace Prize in 1986</a:t>
            </a:r>
            <a:endParaRPr lang="en-US" dirty="0">
              <a:latin typeface="Candara" pitchFamily="34" charset="0"/>
            </a:endParaRPr>
          </a:p>
        </p:txBody>
      </p:sp>
      <p:sp>
        <p:nvSpPr>
          <p:cNvPr id="4" name="Content Placeholder 3"/>
          <p:cNvSpPr>
            <a:spLocks noGrp="1"/>
          </p:cNvSpPr>
          <p:nvPr>
            <p:ph sz="half" idx="2"/>
          </p:nvPr>
        </p:nvSpPr>
        <p:spPr>
          <a:xfrm>
            <a:off x="4655344" y="1066801"/>
            <a:ext cx="4038600" cy="5229664"/>
          </a:xfrm>
        </p:spPr>
        <p:txBody>
          <a:bodyPr>
            <a:normAutofit fontScale="92500" lnSpcReduction="20000"/>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3429000" cy="202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81400"/>
            <a:ext cx="3086100" cy="261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803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Candara" pitchFamily="34" charset="0"/>
              </a:rPr>
              <a:t>Thematic Connections to Consider</a:t>
            </a:r>
            <a:endParaRPr lang="en-US" sz="4400" dirty="0">
              <a:latin typeface="Candara" pitchFamily="34" charset="0"/>
            </a:endParaRPr>
          </a:p>
        </p:txBody>
      </p:sp>
      <p:sp>
        <p:nvSpPr>
          <p:cNvPr id="3" name="Content Placeholder 2"/>
          <p:cNvSpPr>
            <a:spLocks noGrp="1"/>
          </p:cNvSpPr>
          <p:nvPr>
            <p:ph sz="half" idx="1"/>
          </p:nvPr>
        </p:nvSpPr>
        <p:spPr/>
        <p:txBody>
          <a:bodyPr>
            <a:normAutofit lnSpcReduction="10000"/>
          </a:bodyPr>
          <a:lstStyle/>
          <a:p>
            <a:r>
              <a:rPr lang="en-US" dirty="0" smtClean="0">
                <a:latin typeface="Candara" pitchFamily="34" charset="0"/>
              </a:rPr>
              <a:t>TOLERANCE AND ACCEPTANCE</a:t>
            </a:r>
          </a:p>
          <a:p>
            <a:r>
              <a:rPr lang="en-US" dirty="0" smtClean="0">
                <a:latin typeface="Candara" pitchFamily="34" charset="0"/>
              </a:rPr>
              <a:t>PREJUDICE, BIGOTRY AND INTOLERANCE</a:t>
            </a:r>
          </a:p>
          <a:p>
            <a:r>
              <a:rPr lang="en-US" dirty="0" smtClean="0">
                <a:latin typeface="Candara" pitchFamily="34" charset="0"/>
              </a:rPr>
              <a:t>COURAGE AND HEROISM</a:t>
            </a:r>
          </a:p>
          <a:p>
            <a:r>
              <a:rPr lang="en-US" dirty="0" smtClean="0">
                <a:latin typeface="Candara" pitchFamily="34" charset="0"/>
              </a:rPr>
              <a:t>FAMILY</a:t>
            </a:r>
          </a:p>
          <a:p>
            <a:r>
              <a:rPr lang="en-US" dirty="0" smtClean="0">
                <a:latin typeface="Candara" pitchFamily="34" charset="0"/>
              </a:rPr>
              <a:t>PROMISE/LEGACY</a:t>
            </a:r>
          </a:p>
          <a:p>
            <a:r>
              <a:rPr lang="en-US" dirty="0" smtClean="0">
                <a:latin typeface="Candara" pitchFamily="34" charset="0"/>
              </a:rPr>
              <a:t>FATE VS. CHOICE</a:t>
            </a:r>
          </a:p>
          <a:p>
            <a:r>
              <a:rPr lang="en-US" dirty="0" smtClean="0">
                <a:latin typeface="Candara" pitchFamily="34" charset="0"/>
              </a:rPr>
              <a:t>PEER PRESSURE</a:t>
            </a:r>
          </a:p>
        </p:txBody>
      </p:sp>
      <p:sp>
        <p:nvSpPr>
          <p:cNvPr id="4" name="Content Placeholder 3"/>
          <p:cNvSpPr>
            <a:spLocks noGrp="1"/>
          </p:cNvSpPr>
          <p:nvPr>
            <p:ph sz="half" idx="2"/>
          </p:nvPr>
        </p:nvSpPr>
        <p:spPr/>
        <p:txBody>
          <a:bodyPr>
            <a:normAutofit lnSpcReduction="10000"/>
          </a:bodyPr>
          <a:lstStyle/>
          <a:p>
            <a:r>
              <a:rPr lang="en-US" dirty="0">
                <a:latin typeface="Candara" pitchFamily="34" charset="0"/>
              </a:rPr>
              <a:t>NATURE OF MAN</a:t>
            </a:r>
          </a:p>
          <a:p>
            <a:r>
              <a:rPr lang="en-US" dirty="0">
                <a:latin typeface="Candara" pitchFamily="34" charset="0"/>
              </a:rPr>
              <a:t>INTEGRITY</a:t>
            </a:r>
          </a:p>
          <a:p>
            <a:r>
              <a:rPr lang="en-US" dirty="0">
                <a:latin typeface="Candara" pitchFamily="34" charset="0"/>
              </a:rPr>
              <a:t>PERSONAL AND COLLECTIVE </a:t>
            </a:r>
            <a:r>
              <a:rPr lang="en-US" dirty="0" smtClean="0">
                <a:latin typeface="Candara" pitchFamily="34" charset="0"/>
              </a:rPr>
              <a:t>MORALITY</a:t>
            </a:r>
            <a:endParaRPr lang="en-US" dirty="0" smtClean="0"/>
          </a:p>
          <a:p>
            <a:r>
              <a:rPr lang="en-US" dirty="0" smtClean="0"/>
              <a:t>RESPONSIBILITY</a:t>
            </a:r>
          </a:p>
          <a:p>
            <a:r>
              <a:rPr lang="en-US" dirty="0" smtClean="0"/>
              <a:t>APATHY VERSUS COMPASSION</a:t>
            </a:r>
          </a:p>
          <a:p>
            <a:r>
              <a:rPr lang="en-US" dirty="0" smtClean="0"/>
              <a:t>PERSISTENCE</a:t>
            </a:r>
          </a:p>
          <a:p>
            <a:r>
              <a:rPr lang="en-US" dirty="0" smtClean="0"/>
              <a:t>HOPE</a:t>
            </a:r>
            <a:endParaRPr lang="en-US" dirty="0"/>
          </a:p>
        </p:txBody>
      </p:sp>
    </p:spTree>
    <p:extLst>
      <p:ext uri="{BB962C8B-B14F-4D97-AF65-F5344CB8AC3E}">
        <p14:creationId xmlns:p14="http://schemas.microsoft.com/office/powerpoint/2010/main" val="276945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Studying the Holocaust</a:t>
            </a:r>
            <a:endParaRPr lang="en-US" dirty="0">
              <a:latin typeface="Candara" pitchFamily="34" charset="0"/>
            </a:endParaRPr>
          </a:p>
        </p:txBody>
      </p:sp>
      <p:sp>
        <p:nvSpPr>
          <p:cNvPr id="3" name="Content Placeholder 2"/>
          <p:cNvSpPr>
            <a:spLocks noGrp="1"/>
          </p:cNvSpPr>
          <p:nvPr>
            <p:ph sz="half" idx="1"/>
          </p:nvPr>
        </p:nvSpPr>
        <p:spPr/>
        <p:txBody>
          <a:bodyPr>
            <a:normAutofit lnSpcReduction="10000"/>
          </a:bodyPr>
          <a:lstStyle/>
          <a:p>
            <a:r>
              <a:rPr lang="en-US" dirty="0" smtClean="0"/>
              <a:t>Approaches:</a:t>
            </a:r>
          </a:p>
          <a:p>
            <a:pPr lvl="1"/>
            <a:r>
              <a:rPr lang="en-US" dirty="0" smtClean="0"/>
              <a:t>Victims</a:t>
            </a:r>
          </a:p>
          <a:p>
            <a:pPr lvl="1"/>
            <a:r>
              <a:rPr lang="en-US" dirty="0" smtClean="0"/>
              <a:t>Persecutors</a:t>
            </a:r>
          </a:p>
          <a:p>
            <a:pPr lvl="1"/>
            <a:r>
              <a:rPr lang="en-US" dirty="0" smtClean="0"/>
              <a:t>Bystanders, </a:t>
            </a:r>
            <a:r>
              <a:rPr lang="en-US" dirty="0"/>
              <a:t>e</a:t>
            </a:r>
            <a:r>
              <a:rPr lang="en-US" dirty="0" smtClean="0"/>
              <a:t>veryday people</a:t>
            </a:r>
          </a:p>
          <a:p>
            <a:r>
              <a:rPr lang="en-US" dirty="0" smtClean="0"/>
              <a:t>We will study the text through all of these perspectives.</a:t>
            </a:r>
            <a:endParaRPr lang="en-US" dirty="0"/>
          </a:p>
        </p:txBody>
      </p:sp>
      <p:sp>
        <p:nvSpPr>
          <p:cNvPr id="4" name="Content Placeholder 3"/>
          <p:cNvSpPr>
            <a:spLocks noGrp="1"/>
          </p:cNvSpPr>
          <p:nvPr>
            <p:ph sz="half" idx="2"/>
          </p:nvPr>
        </p:nvSpPr>
        <p:spPr>
          <a:xfrm>
            <a:off x="3886200" y="1770501"/>
            <a:ext cx="4807744" cy="4525963"/>
          </a:xfrm>
        </p:spPr>
        <p:txBody>
          <a:bodyPr>
            <a:normAutofit lnSpcReduction="10000"/>
          </a:bodyPr>
          <a:lstStyle/>
          <a:p>
            <a:r>
              <a:rPr lang="en-US" dirty="0" smtClean="0"/>
              <a:t>What can the Holocaust teach us about today’s world?</a:t>
            </a:r>
          </a:p>
          <a:p>
            <a:pPr lvl="1"/>
            <a:r>
              <a:rPr lang="en-US" dirty="0" smtClean="0"/>
              <a:t>People’s inhumanity to people</a:t>
            </a:r>
          </a:p>
          <a:p>
            <a:pPr lvl="1"/>
            <a:r>
              <a:rPr lang="en-US" dirty="0" smtClean="0"/>
              <a:t>The survival of the human spirit</a:t>
            </a:r>
          </a:p>
          <a:p>
            <a:pPr lvl="1"/>
            <a:r>
              <a:rPr lang="en-US" dirty="0" smtClean="0"/>
              <a:t>Taking action against injustices:</a:t>
            </a:r>
          </a:p>
          <a:p>
            <a:pPr lvl="2"/>
            <a:r>
              <a:rPr lang="en-US" dirty="0" smtClean="0"/>
              <a:t>Challenges</a:t>
            </a:r>
          </a:p>
          <a:p>
            <a:pPr lvl="2"/>
            <a:r>
              <a:rPr lang="en-US" dirty="0" smtClean="0"/>
              <a:t>Choices</a:t>
            </a:r>
          </a:p>
          <a:p>
            <a:pPr lvl="2"/>
            <a:r>
              <a:rPr lang="en-US" dirty="0" smtClean="0"/>
              <a:t>Courage </a:t>
            </a:r>
          </a:p>
          <a:p>
            <a:pPr lvl="2"/>
            <a:r>
              <a:rPr lang="en-US" dirty="0" smtClean="0"/>
              <a:t>Consequences</a:t>
            </a:r>
            <a:endParaRPr lang="en-US" dirty="0"/>
          </a:p>
        </p:txBody>
      </p:sp>
    </p:spTree>
    <p:extLst>
      <p:ext uri="{BB962C8B-B14F-4D97-AF65-F5344CB8AC3E}">
        <p14:creationId xmlns:p14="http://schemas.microsoft.com/office/powerpoint/2010/main" val="207138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 calcmode="lin" valueType="num">
                                      <p:cBhvr additive="base">
                                        <p:cTn id="5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1447800"/>
          </a:xfrm>
        </p:spPr>
        <p:txBody>
          <a:bodyPr/>
          <a:lstStyle/>
          <a:p>
            <a:pPr algn="ctr"/>
            <a:r>
              <a:rPr lang="en-US" sz="2400" b="1" u="sng" dirty="0" smtClean="0">
                <a:latin typeface="Candara" pitchFamily="34" charset="0"/>
              </a:rPr>
              <a:t>What Rights Do I Value Most?</a:t>
            </a:r>
            <a:r>
              <a:rPr lang="en-US" sz="2400" b="1" u="sng" dirty="0">
                <a:latin typeface="Candara" pitchFamily="34" charset="0"/>
              </a:rPr>
              <a:t> </a:t>
            </a:r>
            <a:r>
              <a:rPr lang="en-US" sz="2400" b="1" u="sng" dirty="0" smtClean="0">
                <a:latin typeface="Candara" pitchFamily="34" charset="0"/>
              </a:rPr>
              <a:t/>
            </a:r>
            <a:br>
              <a:rPr lang="en-US" sz="2400" b="1" u="sng" dirty="0" smtClean="0">
                <a:latin typeface="Candara" pitchFamily="34" charset="0"/>
              </a:rPr>
            </a:br>
            <a:r>
              <a:rPr lang="en-US" sz="2000" dirty="0" smtClean="0">
                <a:latin typeface="Candara" pitchFamily="34" charset="0"/>
              </a:rPr>
              <a:t>Complete </a:t>
            </a:r>
            <a:r>
              <a:rPr lang="en-US" sz="2000" dirty="0">
                <a:latin typeface="Candara" pitchFamily="34" charset="0"/>
              </a:rPr>
              <a:t>the following in your </a:t>
            </a:r>
            <a:r>
              <a:rPr lang="en-US" sz="2000" dirty="0" smtClean="0">
                <a:latin typeface="Candara" pitchFamily="34" charset="0"/>
              </a:rPr>
              <a:t>spiral: Rank </a:t>
            </a:r>
            <a:r>
              <a:rPr lang="en-US" sz="2000" dirty="0">
                <a:latin typeface="Candara" pitchFamily="34" charset="0"/>
              </a:rPr>
              <a:t>the following in order of importance to you  </a:t>
            </a:r>
            <a:r>
              <a:rPr lang="en-US" sz="2000" dirty="0" smtClean="0">
                <a:latin typeface="Candara" pitchFamily="34" charset="0"/>
              </a:rPr>
              <a:t>(#</a:t>
            </a:r>
            <a:r>
              <a:rPr lang="en-US" sz="2000" dirty="0">
                <a:latin typeface="Candara" pitchFamily="34" charset="0"/>
              </a:rPr>
              <a:t>1 = most important and #9 is least important</a:t>
            </a:r>
            <a:r>
              <a:rPr lang="en-US" sz="2400" dirty="0" smtClean="0">
                <a:latin typeface="Candara" pitchFamily="34" charset="0"/>
              </a:rPr>
              <a:t>).  </a:t>
            </a:r>
            <a:br>
              <a:rPr lang="en-US" sz="2400" dirty="0" smtClean="0">
                <a:latin typeface="Candara" pitchFamily="34" charset="0"/>
              </a:rPr>
            </a:br>
            <a:r>
              <a:rPr lang="en-US" sz="2400" dirty="0" smtClean="0">
                <a:latin typeface="Candara" pitchFamily="34" charset="0"/>
              </a:rPr>
              <a:t>Explain your #1 ranking and your #9 ranking with at least 3 sentences.</a:t>
            </a:r>
            <a:r>
              <a:rPr lang="en-US" sz="2400" dirty="0">
                <a:latin typeface="Candara" pitchFamily="34" charset="0"/>
              </a:rPr>
              <a:t/>
            </a:r>
            <a:br>
              <a:rPr lang="en-US" sz="2400" dirty="0">
                <a:latin typeface="Candara" pitchFamily="34" charset="0"/>
              </a:rPr>
            </a:br>
            <a:endParaRPr lang="en-US" sz="2400" dirty="0">
              <a:latin typeface="Candara" pitchFamily="34" charset="0"/>
            </a:endParaRPr>
          </a:p>
        </p:txBody>
      </p:sp>
      <p:sp>
        <p:nvSpPr>
          <p:cNvPr id="3" name="Content Placeholder 2"/>
          <p:cNvSpPr>
            <a:spLocks noGrp="1"/>
          </p:cNvSpPr>
          <p:nvPr>
            <p:ph sz="half" idx="1"/>
          </p:nvPr>
        </p:nvSpPr>
        <p:spPr>
          <a:xfrm>
            <a:off x="464344" y="2057400"/>
            <a:ext cx="4038600" cy="4239064"/>
          </a:xfrm>
        </p:spPr>
        <p:txBody>
          <a:bodyPr>
            <a:normAutofit fontScale="92500" lnSpcReduction="10000"/>
          </a:bodyPr>
          <a:lstStyle/>
          <a:p>
            <a:r>
              <a:rPr lang="en-US" dirty="0" smtClean="0">
                <a:latin typeface="Candara" pitchFamily="34" charset="0"/>
              </a:rPr>
              <a:t>Date/Marry whomever you choose</a:t>
            </a:r>
          </a:p>
          <a:p>
            <a:r>
              <a:rPr lang="en-US" dirty="0" smtClean="0">
                <a:latin typeface="Candara" pitchFamily="34" charset="0"/>
              </a:rPr>
              <a:t>Go to a public school close to home</a:t>
            </a:r>
          </a:p>
          <a:p>
            <a:r>
              <a:rPr lang="en-US" dirty="0" smtClean="0">
                <a:latin typeface="Candara" pitchFamily="34" charset="0"/>
              </a:rPr>
              <a:t>Live in a neighborhood of your choice</a:t>
            </a:r>
          </a:p>
          <a:p>
            <a:r>
              <a:rPr lang="en-US" dirty="0" smtClean="0">
                <a:latin typeface="Candara" pitchFamily="34" charset="0"/>
              </a:rPr>
              <a:t>Swim and play in a public swimming pool or park</a:t>
            </a:r>
          </a:p>
          <a:p>
            <a:r>
              <a:rPr lang="en-US" dirty="0" smtClean="0">
                <a:latin typeface="Candara" pitchFamily="34" charset="0"/>
              </a:rPr>
              <a:t>Vote</a:t>
            </a:r>
          </a:p>
        </p:txBody>
      </p:sp>
      <p:sp>
        <p:nvSpPr>
          <p:cNvPr id="4" name="Content Placeholder 3"/>
          <p:cNvSpPr>
            <a:spLocks noGrp="1"/>
          </p:cNvSpPr>
          <p:nvPr>
            <p:ph sz="half" idx="2"/>
          </p:nvPr>
        </p:nvSpPr>
        <p:spPr>
          <a:xfrm>
            <a:off x="4655344" y="2057400"/>
            <a:ext cx="4038600" cy="4239064"/>
          </a:xfrm>
        </p:spPr>
        <p:txBody>
          <a:bodyPr>
            <a:normAutofit fontScale="92500" lnSpcReduction="10000"/>
          </a:bodyPr>
          <a:lstStyle/>
          <a:p>
            <a:r>
              <a:rPr lang="en-US" dirty="0">
                <a:latin typeface="Candara" pitchFamily="34" charset="0"/>
              </a:rPr>
              <a:t>Eat what you want, according to taste, culture, and religious </a:t>
            </a:r>
            <a:r>
              <a:rPr lang="en-US" dirty="0" smtClean="0">
                <a:latin typeface="Candara" pitchFamily="34" charset="0"/>
              </a:rPr>
              <a:t>custom</a:t>
            </a:r>
            <a:endParaRPr lang="en-US" dirty="0" smtClean="0"/>
          </a:p>
          <a:p>
            <a:r>
              <a:rPr lang="en-US" dirty="0" smtClean="0"/>
              <a:t>Be able to own a pet</a:t>
            </a:r>
          </a:p>
          <a:p>
            <a:r>
              <a:rPr lang="en-US" dirty="0" smtClean="0"/>
              <a:t>Leave your house whenever you choose</a:t>
            </a:r>
          </a:p>
          <a:p>
            <a:r>
              <a:rPr lang="en-US" dirty="0" smtClean="0"/>
              <a:t>Shop at stores and businesses of your choosing</a:t>
            </a:r>
          </a:p>
        </p:txBody>
      </p:sp>
    </p:spTree>
    <p:extLst>
      <p:ext uri="{BB962C8B-B14F-4D97-AF65-F5344CB8AC3E}">
        <p14:creationId xmlns:p14="http://schemas.microsoft.com/office/powerpoint/2010/main" val="3459000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Candara" pitchFamily="34" charset="0"/>
              </a:rPr>
              <a:t>How Does Propaganda Work?</a:t>
            </a:r>
            <a:endParaRPr lang="en-US" dirty="0">
              <a:latin typeface="Candara" pitchFamily="34" charset="0"/>
            </a:endParaRPr>
          </a:p>
        </p:txBody>
      </p:sp>
      <p:sp>
        <p:nvSpPr>
          <p:cNvPr id="5" name="Content Placeholder 4"/>
          <p:cNvSpPr>
            <a:spLocks noGrp="1"/>
          </p:cNvSpPr>
          <p:nvPr>
            <p:ph sz="half" idx="1"/>
          </p:nvPr>
        </p:nvSpPr>
        <p:spPr/>
        <p:txBody>
          <a:bodyPr>
            <a:normAutofit fontScale="85000" lnSpcReduction="20000"/>
          </a:bodyPr>
          <a:lstStyle/>
          <a:p>
            <a:r>
              <a:rPr lang="en-US" dirty="0" smtClean="0">
                <a:latin typeface="Candara" pitchFamily="34" charset="0"/>
              </a:rPr>
              <a:t>Repeats the same information over and over</a:t>
            </a:r>
          </a:p>
          <a:p>
            <a:r>
              <a:rPr lang="en-US" dirty="0" smtClean="0">
                <a:latin typeface="Candara" pitchFamily="34" charset="0"/>
              </a:rPr>
              <a:t>Twists and exploits the truth</a:t>
            </a:r>
          </a:p>
          <a:p>
            <a:r>
              <a:rPr lang="en-US" dirty="0" smtClean="0">
                <a:latin typeface="Candara" pitchFamily="34" charset="0"/>
              </a:rPr>
              <a:t>Appeals to people’s emotions</a:t>
            </a:r>
          </a:p>
          <a:p>
            <a:r>
              <a:rPr lang="en-US" dirty="0" smtClean="0">
                <a:latin typeface="Candara" pitchFamily="34" charset="0"/>
              </a:rPr>
              <a:t>Gives the illusion that most people agree with the message</a:t>
            </a:r>
          </a:p>
          <a:p>
            <a:r>
              <a:rPr lang="en-US" dirty="0" smtClean="0">
                <a:latin typeface="Candara" pitchFamily="34" charset="0"/>
              </a:rPr>
              <a:t>Talks to people in their own language</a:t>
            </a:r>
          </a:p>
          <a:p>
            <a:r>
              <a:rPr lang="en-US" dirty="0" smtClean="0">
                <a:latin typeface="Candara" pitchFamily="34" charset="0"/>
              </a:rPr>
              <a:t>Uses accessible media (newspaper, radio)</a:t>
            </a:r>
          </a:p>
        </p:txBody>
      </p:sp>
      <p:sp>
        <p:nvSpPr>
          <p:cNvPr id="6" name="Content Placeholder 5"/>
          <p:cNvSpPr>
            <a:spLocks noGrp="1"/>
          </p:cNvSpPr>
          <p:nvPr>
            <p:ph sz="half" idx="2"/>
          </p:nvPr>
        </p:nvSpPr>
        <p:spPr/>
        <p:txBody>
          <a:bodyPr>
            <a:normAutofit fontScale="85000" lnSpcReduction="20000"/>
          </a:bodyPr>
          <a:lstStyle/>
          <a:p>
            <a:r>
              <a:rPr lang="en-US" dirty="0" smtClean="0"/>
              <a:t>As we view the following propaganda posters, consider:</a:t>
            </a:r>
          </a:p>
          <a:p>
            <a:pPr lvl="1"/>
            <a:r>
              <a:rPr lang="en-US" dirty="0" smtClean="0"/>
              <a:t>What statement is the photo or caricature making?</a:t>
            </a:r>
          </a:p>
          <a:p>
            <a:pPr lvl="1"/>
            <a:r>
              <a:rPr lang="en-US" dirty="0" smtClean="0"/>
              <a:t>How is the example exploiting the already existing anti-Semitic attitudes in Germany?</a:t>
            </a:r>
          </a:p>
          <a:p>
            <a:pPr lvl="1"/>
            <a:r>
              <a:rPr lang="en-US" dirty="0" smtClean="0"/>
              <a:t>How is the example attempting to further isolate Jews from the rest of the population?</a:t>
            </a:r>
          </a:p>
          <a:p>
            <a:pPr lvl="1"/>
            <a:endParaRPr lang="en-US" dirty="0"/>
          </a:p>
        </p:txBody>
      </p:sp>
    </p:spTree>
    <p:extLst>
      <p:ext uri="{BB962C8B-B14F-4D97-AF65-F5344CB8AC3E}">
        <p14:creationId xmlns:p14="http://schemas.microsoft.com/office/powerpoint/2010/main" val="33216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 calcmode="lin" valueType="num">
                                      <p:cBhvr additive="base">
                                        <p:cTn id="5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Candara" pitchFamily="34" charset="0"/>
              </a:rPr>
              <a:t>Consider these quotes from Hitler before viewing Nazi propaganda</a:t>
            </a:r>
            <a:endParaRPr lang="en-US" sz="3200" dirty="0">
              <a:latin typeface="Candara" pitchFamily="34" charset="0"/>
            </a:endParaRPr>
          </a:p>
        </p:txBody>
      </p:sp>
      <p:sp>
        <p:nvSpPr>
          <p:cNvPr id="3" name="Content Placeholder 2"/>
          <p:cNvSpPr>
            <a:spLocks noGrp="1"/>
          </p:cNvSpPr>
          <p:nvPr>
            <p:ph idx="1"/>
          </p:nvPr>
        </p:nvSpPr>
        <p:spPr/>
        <p:txBody>
          <a:bodyPr>
            <a:normAutofit/>
          </a:bodyPr>
          <a:lstStyle/>
          <a:p>
            <a:r>
              <a:rPr lang="en-US" sz="2800" dirty="0" smtClean="0">
                <a:latin typeface="Candara" pitchFamily="34" charset="0"/>
              </a:rPr>
              <a:t>“The great masses of people will more easily fall victims to a big lie than to a small one.”</a:t>
            </a:r>
          </a:p>
          <a:p>
            <a:r>
              <a:rPr lang="en-US" sz="2800" dirty="0" smtClean="0">
                <a:latin typeface="Candara" pitchFamily="34" charset="0"/>
              </a:rPr>
              <a:t>“…The personification of the devil as the symbol of all evil assumes the living shape of the Jew.”</a:t>
            </a:r>
          </a:p>
          <a:p>
            <a:r>
              <a:rPr lang="en-US" sz="2800" dirty="0" smtClean="0">
                <a:latin typeface="Candara" pitchFamily="34" charset="0"/>
              </a:rPr>
              <a:t>“Anyone who sees and paints a sky green and fields blue ought to be sterilized.”</a:t>
            </a:r>
          </a:p>
        </p:txBody>
      </p:sp>
    </p:spTree>
    <p:extLst>
      <p:ext uri="{BB962C8B-B14F-4D97-AF65-F5344CB8AC3E}">
        <p14:creationId xmlns:p14="http://schemas.microsoft.com/office/powerpoint/2010/main" val="38875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Side by Side Profiles of a Jew and an Aryan woman</a:t>
            </a:r>
            <a:endParaRPr lang="en-US" dirty="0">
              <a:latin typeface="Candara" pitchFamily="34" charset="0"/>
            </a:endParaRPr>
          </a:p>
        </p:txBody>
      </p:sp>
      <p:pic>
        <p:nvPicPr>
          <p:cNvPr id="1026" name="Picture 2" descr="http://www.yadvashem.org/IMAGE_TYPE/26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326571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6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The Jewish Nose is Wide at the End and Looks Like the Number Six</a:t>
            </a:r>
            <a:endParaRPr lang="en-US" dirty="0">
              <a:latin typeface="Candara" pitchFamily="34" charset="0"/>
            </a:endParaRPr>
          </a:p>
        </p:txBody>
      </p:sp>
      <p:sp>
        <p:nvSpPr>
          <p:cNvPr id="3" name="Content Placeholder 2"/>
          <p:cNvSpPr>
            <a:spLocks noGrp="1"/>
          </p:cNvSpPr>
          <p:nvPr>
            <p:ph idx="1"/>
          </p:nvPr>
        </p:nvSpPr>
        <p:spPr/>
        <p:txBody>
          <a:bodyPr/>
          <a:lstStyle/>
          <a:p>
            <a:endParaRPr lang="en-US" dirty="0"/>
          </a:p>
        </p:txBody>
      </p:sp>
      <p:pic>
        <p:nvPicPr>
          <p:cNvPr id="2050" name="Picture 2" descr="http://www.yadvashem.org/IMAGE_TYPE/2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4495800"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1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latin typeface="Candara" pitchFamily="34" charset="0"/>
              </a:rPr>
              <a:t>TODAY’S AGENDA</a:t>
            </a:r>
            <a:endParaRPr lang="en-US" dirty="0">
              <a:latin typeface="Candara" pitchFamily="34" charset="0"/>
            </a:endParaRPr>
          </a:p>
        </p:txBody>
      </p:sp>
      <p:sp>
        <p:nvSpPr>
          <p:cNvPr id="2" name="Content Placeholder 1"/>
          <p:cNvSpPr>
            <a:spLocks noGrp="1"/>
          </p:cNvSpPr>
          <p:nvPr>
            <p:ph idx="1"/>
          </p:nvPr>
        </p:nvSpPr>
        <p:spPr/>
        <p:txBody>
          <a:bodyPr>
            <a:normAutofit lnSpcReduction="10000"/>
          </a:bodyPr>
          <a:lstStyle/>
          <a:p>
            <a:r>
              <a:rPr lang="en-US" i="1" dirty="0" smtClean="0"/>
              <a:t>Night</a:t>
            </a:r>
            <a:r>
              <a:rPr lang="en-US" dirty="0" smtClean="0"/>
              <a:t> Overview</a:t>
            </a:r>
          </a:p>
          <a:p>
            <a:pPr lvl="1"/>
            <a:r>
              <a:rPr lang="en-US" dirty="0" smtClean="0"/>
              <a:t>Timeline of events</a:t>
            </a:r>
          </a:p>
          <a:p>
            <a:pPr lvl="1"/>
            <a:r>
              <a:rPr lang="en-US" dirty="0" smtClean="0"/>
              <a:t>Thematic Relevance</a:t>
            </a:r>
          </a:p>
          <a:p>
            <a:pPr lvl="1"/>
            <a:r>
              <a:rPr lang="en-US" dirty="0" smtClean="0"/>
              <a:t>Pyramid of Hate</a:t>
            </a:r>
          </a:p>
          <a:p>
            <a:r>
              <a:rPr lang="en-US" dirty="0" smtClean="0"/>
              <a:t>Introduction of Oppression Research Groups</a:t>
            </a:r>
          </a:p>
          <a:p>
            <a:r>
              <a:rPr lang="en-US" dirty="0" smtClean="0"/>
              <a:t>Rights Ranking and Values Auction</a:t>
            </a:r>
          </a:p>
          <a:p>
            <a:r>
              <a:rPr lang="en-US" dirty="0" smtClean="0"/>
              <a:t>Identity and </a:t>
            </a:r>
            <a:r>
              <a:rPr lang="en-US" smtClean="0"/>
              <a:t>Privilege Exploration</a:t>
            </a:r>
            <a:endParaRPr lang="en-US" dirty="0" smtClean="0"/>
          </a:p>
          <a:p>
            <a:r>
              <a:rPr lang="en-US" dirty="0" smtClean="0"/>
              <a:t>Propaganda Techniques</a:t>
            </a:r>
            <a:r>
              <a:rPr lang="en-US" dirty="0"/>
              <a:t> </a:t>
            </a:r>
            <a:r>
              <a:rPr lang="en-US" dirty="0" smtClean="0"/>
              <a:t>and Examples</a:t>
            </a:r>
          </a:p>
          <a:p>
            <a:r>
              <a:rPr lang="en-US" dirty="0" smtClean="0"/>
              <a:t>Analysis of </a:t>
            </a:r>
            <a:r>
              <a:rPr lang="en-US" dirty="0"/>
              <a:t>p</a:t>
            </a:r>
            <a:r>
              <a:rPr lang="en-US" dirty="0" smtClean="0"/>
              <a:t>ropaganda posters from WWII</a:t>
            </a:r>
          </a:p>
          <a:p>
            <a:endParaRPr lang="en-US" dirty="0"/>
          </a:p>
        </p:txBody>
      </p:sp>
    </p:spTree>
    <p:extLst>
      <p:ext uri="{BB962C8B-B14F-4D97-AF65-F5344CB8AC3E}">
        <p14:creationId xmlns:p14="http://schemas.microsoft.com/office/powerpoint/2010/main" val="3083345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He was very friendly.  But I immediately realized he was a Jew.</a:t>
            </a:r>
            <a:endParaRPr lang="en-US" dirty="0">
              <a:latin typeface="Candara" pitchFamily="34" charset="0"/>
            </a:endParaRP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446" y="2438400"/>
            <a:ext cx="363415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56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A Jew at an infirmary – Behind his glasses glare the eyes of a criminal.</a:t>
            </a:r>
            <a:endParaRPr lang="en-US" dirty="0">
              <a:latin typeface="Candara" pitchFamily="34" charset="0"/>
            </a:endParaRP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3810000" cy="42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071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Candara" pitchFamily="34" charset="0"/>
              </a:rPr>
              <a:t>The Christians saying, “Even the baptizing didn’t make him non-Jewish”</a:t>
            </a:r>
            <a:endParaRPr lang="en-US" sz="3600" dirty="0">
              <a:latin typeface="Candara" pitchFamily="34" charset="0"/>
            </a:endParaRPr>
          </a:p>
        </p:txBody>
      </p:sp>
      <p:sp>
        <p:nvSpPr>
          <p:cNvPr id="3" name="Content Placeholder 2"/>
          <p:cNvSpPr>
            <a:spLocks noGrp="1"/>
          </p:cNvSpPr>
          <p:nvPr>
            <p:ph idx="1"/>
          </p:nvPr>
        </p:nvSpPr>
        <p:spPr>
          <a:xfrm>
            <a:off x="914400" y="1676400"/>
            <a:ext cx="7772400" cy="4679160"/>
          </a:xfrm>
        </p:spPr>
        <p:txBody>
          <a:bodyPr>
            <a:normAutofit/>
          </a:bodyPr>
          <a:lstStyle/>
          <a:p>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62200"/>
            <a:ext cx="342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55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pPr algn="ctr"/>
            <a:r>
              <a:rPr lang="en-US" dirty="0" smtClean="0">
                <a:latin typeface="Candara" pitchFamily="34" charset="0"/>
              </a:rPr>
              <a:t>ADL’s Pyramid of Hate</a:t>
            </a:r>
            <a:endParaRPr lang="en-US" dirty="0">
              <a:latin typeface="Candara" pitchFamily="34"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79745" y="1143000"/>
            <a:ext cx="3809385" cy="5153025"/>
          </a:xfrm>
        </p:spPr>
      </p:pic>
      <p:sp>
        <p:nvSpPr>
          <p:cNvPr id="3" name="Content Placeholder 2"/>
          <p:cNvSpPr>
            <a:spLocks noGrp="1"/>
          </p:cNvSpPr>
          <p:nvPr>
            <p:ph sz="half" idx="2"/>
          </p:nvPr>
        </p:nvSpPr>
        <p:spPr>
          <a:xfrm>
            <a:off x="4191000" y="1066800"/>
            <a:ext cx="4502944" cy="5334000"/>
          </a:xfrm>
        </p:spPr>
        <p:txBody>
          <a:bodyPr/>
          <a:lstStyle/>
          <a:p>
            <a:r>
              <a:rPr lang="en-US" dirty="0"/>
              <a:t>R</a:t>
            </a:r>
            <a:r>
              <a:rPr lang="en-US" dirty="0" smtClean="0"/>
              <a:t>ecord details from the posters you have seen in the appropriate space on the pyramid.</a:t>
            </a:r>
          </a:p>
          <a:p>
            <a:pPr lvl="1"/>
            <a:r>
              <a:rPr lang="en-US" dirty="0" smtClean="0"/>
              <a:t>Where do you see scapegoating and stereotyping?  (Level I)</a:t>
            </a:r>
          </a:p>
          <a:p>
            <a:pPr lvl="1"/>
            <a:r>
              <a:rPr lang="en-US" dirty="0" smtClean="0"/>
              <a:t>Where do you see name calling?  Ridiculing?  Social avoidance?  Social Exclusion?  Belittling jokes?</a:t>
            </a:r>
          </a:p>
          <a:p>
            <a:pPr marL="454914" lvl="1" indent="0">
              <a:buNone/>
            </a:pPr>
            <a:r>
              <a:rPr lang="en-US" dirty="0"/>
              <a:t> </a:t>
            </a:r>
            <a:r>
              <a:rPr lang="en-US" dirty="0" smtClean="0"/>
              <a:t>    (Level II)</a:t>
            </a:r>
            <a:endParaRPr lang="en-US" dirty="0"/>
          </a:p>
        </p:txBody>
      </p:sp>
    </p:spTree>
    <p:extLst>
      <p:ext uri="{BB962C8B-B14F-4D97-AF65-F5344CB8AC3E}">
        <p14:creationId xmlns:p14="http://schemas.microsoft.com/office/powerpoint/2010/main" val="3227068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Reflection of Propaganda</a:t>
            </a:r>
            <a:endParaRPr lang="en-US" dirty="0">
              <a:latin typeface="Candara" pitchFamily="34" charset="0"/>
            </a:endParaRPr>
          </a:p>
        </p:txBody>
      </p:sp>
      <p:sp>
        <p:nvSpPr>
          <p:cNvPr id="3" name="Content Placeholder 2"/>
          <p:cNvSpPr>
            <a:spLocks noGrp="1"/>
          </p:cNvSpPr>
          <p:nvPr>
            <p:ph idx="1"/>
          </p:nvPr>
        </p:nvSpPr>
        <p:spPr/>
        <p:txBody>
          <a:bodyPr>
            <a:normAutofit/>
          </a:bodyPr>
          <a:lstStyle/>
          <a:p>
            <a:r>
              <a:rPr lang="en-US" dirty="0" smtClean="0"/>
              <a:t>How would you characterize Nazi propaganda?</a:t>
            </a:r>
          </a:p>
          <a:p>
            <a:r>
              <a:rPr lang="en-US" dirty="0" smtClean="0"/>
              <a:t>Why do you think that the majority of German people did not see Nazi propaganda as negative?</a:t>
            </a:r>
          </a:p>
          <a:p>
            <a:r>
              <a:rPr lang="en-US" dirty="0" smtClean="0"/>
              <a:t>How can a person be tempted to believe in propaganda?</a:t>
            </a:r>
          </a:p>
          <a:p>
            <a:r>
              <a:rPr lang="en-US" dirty="0" smtClean="0"/>
              <a:t>How did the dehumanization of Jews make them an easy target for abuse?</a:t>
            </a:r>
          </a:p>
          <a:p>
            <a:pPr marL="68580" indent="0">
              <a:buNone/>
            </a:pPr>
            <a:endParaRPr lang="en-US" dirty="0" smtClean="0"/>
          </a:p>
          <a:p>
            <a:endParaRPr lang="en-US" dirty="0"/>
          </a:p>
        </p:txBody>
      </p:sp>
    </p:spTree>
    <p:extLst>
      <p:ext uri="{BB962C8B-B14F-4D97-AF65-F5344CB8AC3E}">
        <p14:creationId xmlns:p14="http://schemas.microsoft.com/office/powerpoint/2010/main" val="3897672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Jim Crow versus </a:t>
            </a:r>
            <a:r>
              <a:rPr lang="en-US" dirty="0">
                <a:latin typeface="Candara" pitchFamily="34" charset="0"/>
              </a:rPr>
              <a:t>N</a:t>
            </a:r>
            <a:r>
              <a:rPr lang="en-US" dirty="0" smtClean="0">
                <a:latin typeface="Candara" pitchFamily="34" charset="0"/>
              </a:rPr>
              <a:t>uremberg Laws</a:t>
            </a:r>
            <a:endParaRPr lang="en-US" dirty="0">
              <a:latin typeface="Candara" pitchFamily="34" charset="0"/>
            </a:endParaRPr>
          </a:p>
        </p:txBody>
      </p:sp>
      <p:sp>
        <p:nvSpPr>
          <p:cNvPr id="3" name="Content Placeholder 2"/>
          <p:cNvSpPr>
            <a:spLocks noGrp="1"/>
          </p:cNvSpPr>
          <p:nvPr>
            <p:ph idx="1"/>
          </p:nvPr>
        </p:nvSpPr>
        <p:spPr/>
        <p:txBody>
          <a:bodyPr/>
          <a:lstStyle/>
          <a:p>
            <a:r>
              <a:rPr lang="en-US" dirty="0" smtClean="0"/>
              <a:t>Your group is responsible for reviewing the information about Jim Crow and Nuremberg laws and determining how they compare and contrast.</a:t>
            </a:r>
          </a:p>
          <a:p>
            <a:r>
              <a:rPr lang="en-US" dirty="0" smtClean="0"/>
              <a:t>Complete the row for the element assigned to you (personal relationships, business, education, etc.)</a:t>
            </a:r>
          </a:p>
          <a:p>
            <a:r>
              <a:rPr lang="en-US" dirty="0" smtClean="0"/>
              <a:t>Your group will share findings as other groups add to their own chart.</a:t>
            </a:r>
            <a:endParaRPr lang="en-US" dirty="0"/>
          </a:p>
        </p:txBody>
      </p:sp>
    </p:spTree>
    <p:extLst>
      <p:ext uri="{BB962C8B-B14F-4D97-AF65-F5344CB8AC3E}">
        <p14:creationId xmlns:p14="http://schemas.microsoft.com/office/powerpoint/2010/main" val="206818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Holocaust – “Destruction by Fire”</a:t>
            </a:r>
            <a:endParaRPr lang="en-US" dirty="0">
              <a:latin typeface="Candara" pitchFamily="34" charset="0"/>
            </a:endParaRPr>
          </a:p>
        </p:txBody>
      </p:sp>
      <p:sp>
        <p:nvSpPr>
          <p:cNvPr id="3" name="Content Placeholder 2"/>
          <p:cNvSpPr>
            <a:spLocks noGrp="1"/>
          </p:cNvSpPr>
          <p:nvPr>
            <p:ph sz="half" idx="1"/>
          </p:nvPr>
        </p:nvSpPr>
        <p:spPr/>
        <p:txBody>
          <a:bodyPr>
            <a:normAutofit fontScale="92500"/>
          </a:bodyPr>
          <a:lstStyle/>
          <a:p>
            <a:r>
              <a:rPr lang="en-US" dirty="0" smtClean="0"/>
              <a:t>Setting:</a:t>
            </a:r>
          </a:p>
          <a:p>
            <a:pPr lvl="1"/>
            <a:r>
              <a:rPr lang="en-US" dirty="0" smtClean="0"/>
              <a:t>1939-1945</a:t>
            </a:r>
          </a:p>
          <a:p>
            <a:pPr lvl="1"/>
            <a:r>
              <a:rPr lang="en-US" dirty="0" smtClean="0"/>
              <a:t>German-Occupied Europe</a:t>
            </a:r>
          </a:p>
          <a:p>
            <a:r>
              <a:rPr lang="en-US" dirty="0" smtClean="0"/>
              <a:t>Goal of Nazi Germany:</a:t>
            </a:r>
          </a:p>
          <a:p>
            <a:pPr lvl="1"/>
            <a:r>
              <a:rPr lang="en-US" dirty="0" smtClean="0"/>
              <a:t>Extermination of all Jews</a:t>
            </a:r>
          </a:p>
          <a:p>
            <a:pPr lvl="1"/>
            <a:r>
              <a:rPr lang="en-US" dirty="0" smtClean="0"/>
              <a:t>Out of 8.3 million Jews, 6 million were killed</a:t>
            </a:r>
          </a:p>
          <a:p>
            <a:pPr lvl="1"/>
            <a:r>
              <a:rPr lang="en-US" dirty="0" smtClean="0"/>
              <a:t>Of the 6 million, 1.5 were children</a:t>
            </a:r>
            <a:endParaRPr lang="en-US" dirty="0"/>
          </a:p>
        </p:txBody>
      </p:sp>
      <p:sp>
        <p:nvSpPr>
          <p:cNvPr id="4" name="Content Placeholder 3"/>
          <p:cNvSpPr>
            <a:spLocks noGrp="1"/>
          </p:cNvSpPr>
          <p:nvPr>
            <p:ph sz="half" idx="2"/>
          </p:nvPr>
        </p:nvSpPr>
        <p:spPr/>
        <p:txBody>
          <a:bodyPr>
            <a:normAutofit fontScale="92500"/>
          </a:bodyPr>
          <a:lstStyle/>
          <a:p>
            <a:r>
              <a:rPr lang="en-US" dirty="0" smtClean="0">
                <a:latin typeface="Candara" pitchFamily="34" charset="0"/>
              </a:rPr>
              <a:t>Other victims of the Holocaust:</a:t>
            </a:r>
          </a:p>
          <a:p>
            <a:pPr lvl="1"/>
            <a:r>
              <a:rPr lang="en-US" dirty="0" smtClean="0">
                <a:latin typeface="Candara" pitchFamily="34" charset="0"/>
              </a:rPr>
              <a:t>Gypsies</a:t>
            </a:r>
          </a:p>
          <a:p>
            <a:pPr lvl="1"/>
            <a:r>
              <a:rPr lang="en-US" dirty="0" smtClean="0">
                <a:latin typeface="Candara" pitchFamily="34" charset="0"/>
              </a:rPr>
              <a:t>Christians suspected of Jewish ancestry</a:t>
            </a:r>
          </a:p>
          <a:p>
            <a:pPr lvl="1"/>
            <a:r>
              <a:rPr lang="en-US" dirty="0" smtClean="0">
                <a:latin typeface="Candara" pitchFamily="34" charset="0"/>
              </a:rPr>
              <a:t>Homosexuals</a:t>
            </a:r>
          </a:p>
          <a:p>
            <a:pPr lvl="1"/>
            <a:r>
              <a:rPr lang="en-US" dirty="0" smtClean="0">
                <a:latin typeface="Candara" pitchFamily="34" charset="0"/>
              </a:rPr>
              <a:t>Handicapped</a:t>
            </a:r>
          </a:p>
          <a:p>
            <a:pPr lvl="1"/>
            <a:r>
              <a:rPr lang="en-US" dirty="0" smtClean="0">
                <a:latin typeface="Candara" pitchFamily="34" charset="0"/>
              </a:rPr>
              <a:t>Anyone opposing the Nazis</a:t>
            </a:r>
          </a:p>
          <a:p>
            <a:pPr lvl="1"/>
            <a:r>
              <a:rPr lang="en-US" dirty="0" smtClean="0">
                <a:latin typeface="Candara" pitchFamily="34" charset="0"/>
              </a:rPr>
              <a:t>Anyone considered inferior to the Aryan race</a:t>
            </a:r>
            <a:endParaRPr lang="en-US" dirty="0">
              <a:latin typeface="Candara" pitchFamily="34" charset="0"/>
            </a:endParaRPr>
          </a:p>
        </p:txBody>
      </p:sp>
    </p:spTree>
    <p:extLst>
      <p:ext uri="{BB962C8B-B14F-4D97-AF65-F5344CB8AC3E}">
        <p14:creationId xmlns:p14="http://schemas.microsoft.com/office/powerpoint/2010/main" val="37245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additive="base">
                                        <p:cTn id="6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Nazi Germany and Anti-Jewish Policy</a:t>
            </a:r>
            <a:endParaRPr lang="en-US" dirty="0">
              <a:latin typeface="Candara"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andara" pitchFamily="34" charset="0"/>
              </a:rPr>
              <a:t>Between 1933 and 1938, nearly 150,000 Jews managed to leave Nazi Germany.  The number represented approximately 30% of the total Jewish population.</a:t>
            </a:r>
          </a:p>
          <a:p>
            <a:r>
              <a:rPr lang="en-US" dirty="0" smtClean="0">
                <a:latin typeface="Candara" pitchFamily="34" charset="0"/>
              </a:rPr>
              <a:t>In order for Jews to legally emigrate from </a:t>
            </a:r>
            <a:r>
              <a:rPr lang="en-US" dirty="0">
                <a:latin typeface="Candara" pitchFamily="34" charset="0"/>
              </a:rPr>
              <a:t>G</a:t>
            </a:r>
            <a:r>
              <a:rPr lang="en-US" dirty="0" smtClean="0">
                <a:latin typeface="Candara" pitchFamily="34" charset="0"/>
              </a:rPr>
              <a:t>ermany, they were required to have both German passports and visas permitting them to enter another country.</a:t>
            </a:r>
          </a:p>
          <a:p>
            <a:r>
              <a:rPr lang="en-US" dirty="0" smtClean="0">
                <a:latin typeface="Candara" pitchFamily="34" charset="0"/>
              </a:rPr>
              <a:t>Most countries, however, had quotas that limited the number of immigrants allowed to enter and required that those entering were able to support themselves.</a:t>
            </a:r>
          </a:p>
          <a:p>
            <a:r>
              <a:rPr lang="en-US" dirty="0" smtClean="0">
                <a:latin typeface="Candara" pitchFamily="34" charset="0"/>
              </a:rPr>
              <a:t>Very few countries admitted German-Jewish refugees, and after the </a:t>
            </a:r>
            <a:r>
              <a:rPr lang="en-US" i="1" dirty="0" err="1" smtClean="0">
                <a:latin typeface="Candara" pitchFamily="34" charset="0"/>
              </a:rPr>
              <a:t>Kristallnacht</a:t>
            </a:r>
            <a:r>
              <a:rPr lang="en-US" i="1" dirty="0" smtClean="0">
                <a:latin typeface="Candara" pitchFamily="34" charset="0"/>
              </a:rPr>
              <a:t> Pogrom</a:t>
            </a:r>
            <a:r>
              <a:rPr lang="en-US" dirty="0" smtClean="0">
                <a:latin typeface="Candara" pitchFamily="34" charset="0"/>
              </a:rPr>
              <a:t>, it became extremely difficult for Jews to leave Germany.  Most of the Jews who fled Germany went to other European countries that were occupied by the Nazis months or a few years later.</a:t>
            </a:r>
            <a:endParaRPr lang="en-US" dirty="0">
              <a:latin typeface="Candara" pitchFamily="34" charset="0"/>
            </a:endParaRPr>
          </a:p>
        </p:txBody>
      </p:sp>
    </p:spTree>
    <p:extLst>
      <p:ext uri="{BB962C8B-B14F-4D97-AF65-F5344CB8AC3E}">
        <p14:creationId xmlns:p14="http://schemas.microsoft.com/office/powerpoint/2010/main" val="353132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err="1">
                <a:latin typeface="Candara" pitchFamily="34" charset="0"/>
              </a:rPr>
              <a:t>Kristallnacht</a:t>
            </a:r>
            <a:r>
              <a:rPr lang="en-US" i="1" dirty="0">
                <a:latin typeface="Candara" pitchFamily="34" charset="0"/>
              </a:rPr>
              <a:t> Pogrom</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Candara" pitchFamily="34" charset="0"/>
              </a:rPr>
              <a:t>R</a:t>
            </a:r>
            <a:r>
              <a:rPr lang="en-US" dirty="0" smtClean="0">
                <a:latin typeface="Candara" pitchFamily="34" charset="0"/>
              </a:rPr>
              <a:t>ioters </a:t>
            </a:r>
            <a:r>
              <a:rPr lang="en-US" dirty="0">
                <a:latin typeface="Candara" pitchFamily="34" charset="0"/>
              </a:rPr>
              <a:t>destroyed 267 synagogues throughout Germany, Austria, and the </a:t>
            </a:r>
            <a:r>
              <a:rPr lang="en-US" dirty="0" smtClean="0">
                <a:latin typeface="Candara" pitchFamily="34" charset="0"/>
              </a:rPr>
              <a:t>Sudetenland between Nov. 9 and 10, 1938.   </a:t>
            </a:r>
            <a:r>
              <a:rPr lang="en-US" dirty="0">
                <a:latin typeface="Candara" pitchFamily="34" charset="0"/>
              </a:rPr>
              <a:t>Many synagogues burned throughout the night, in full view of the public and of local firefighters, who had received orders to intervene only to prevent flames from spreading to nearby buildings. SA and Hitler Youth members across the country shattered the shop windows of an estimated 7,500 Jewish-owned commercial establishments, and looted their wares. Jewish cemeteries became a particular object of desecration in many regions</a:t>
            </a:r>
            <a:r>
              <a:rPr lang="en-US" dirty="0"/>
              <a:t>. </a:t>
            </a:r>
          </a:p>
          <a:p>
            <a:endParaRPr lang="en-US" dirty="0"/>
          </a:p>
        </p:txBody>
      </p:sp>
    </p:spTree>
    <p:extLst>
      <p:ext uri="{BB962C8B-B14F-4D97-AF65-F5344CB8AC3E}">
        <p14:creationId xmlns:p14="http://schemas.microsoft.com/office/powerpoint/2010/main" val="273884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How the Holocaust Began</a:t>
            </a:r>
            <a:endParaRPr lang="en-US" dirty="0">
              <a:latin typeface="Candara" pitchFamily="34" charset="0"/>
            </a:endParaRPr>
          </a:p>
        </p:txBody>
      </p:sp>
      <p:sp>
        <p:nvSpPr>
          <p:cNvPr id="4" name="Content Placeholder 3"/>
          <p:cNvSpPr>
            <a:spLocks noGrp="1"/>
          </p:cNvSpPr>
          <p:nvPr>
            <p:ph sz="half" idx="1"/>
          </p:nvPr>
        </p:nvSpPr>
        <p:spPr>
          <a:xfrm>
            <a:off x="464344" y="1371601"/>
            <a:ext cx="4038600" cy="4924864"/>
          </a:xfrm>
        </p:spPr>
        <p:txBody>
          <a:bodyPr>
            <a:normAutofit lnSpcReduction="10000"/>
          </a:bodyPr>
          <a:lstStyle/>
          <a:p>
            <a:r>
              <a:rPr lang="en-US" dirty="0" smtClean="0"/>
              <a:t>Centuries of Christian and anti-Semitism already existed</a:t>
            </a:r>
          </a:p>
          <a:p>
            <a:r>
              <a:rPr lang="en-US" dirty="0" smtClean="0"/>
              <a:t>Hitler became dictator of Germany and began the war</a:t>
            </a:r>
          </a:p>
          <a:p>
            <a:r>
              <a:rPr lang="en-US" dirty="0" smtClean="0"/>
              <a:t>Economic hardships in Germany were blamed on the Jews</a:t>
            </a:r>
          </a:p>
          <a:p>
            <a:r>
              <a:rPr lang="en-US" dirty="0" smtClean="0"/>
              <a:t>WWII was used as an excuse to kill</a:t>
            </a:r>
          </a:p>
        </p:txBody>
      </p:sp>
      <p:sp>
        <p:nvSpPr>
          <p:cNvPr id="5" name="Content Placeholder 4"/>
          <p:cNvSpPr>
            <a:spLocks noGrp="1"/>
          </p:cNvSpPr>
          <p:nvPr>
            <p:ph sz="half" idx="2"/>
          </p:nvPr>
        </p:nvSpPr>
        <p:spPr>
          <a:xfrm>
            <a:off x="4655344" y="1371601"/>
            <a:ext cx="4038600" cy="4924864"/>
          </a:xfrm>
        </p:spPr>
        <p:txBody>
          <a:bodyPr>
            <a:normAutofit lnSpcReduction="1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3886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148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Initial Treatment of the Jews</a:t>
            </a:r>
            <a:endParaRPr lang="en-US" dirty="0">
              <a:latin typeface="Candara" pitchFamily="34" charset="0"/>
            </a:endParaRPr>
          </a:p>
        </p:txBody>
      </p:sp>
      <p:sp>
        <p:nvSpPr>
          <p:cNvPr id="3" name="Content Placeholder 2"/>
          <p:cNvSpPr>
            <a:spLocks noGrp="1"/>
          </p:cNvSpPr>
          <p:nvPr>
            <p:ph sz="half" idx="1"/>
          </p:nvPr>
        </p:nvSpPr>
        <p:spPr>
          <a:xfrm>
            <a:off x="464344" y="1295401"/>
            <a:ext cx="4038600" cy="5001064"/>
          </a:xfrm>
        </p:spPr>
        <p:txBody>
          <a:bodyPr>
            <a:normAutofit fontScale="85000" lnSpcReduction="20000"/>
          </a:bodyPr>
          <a:lstStyle/>
          <a:p>
            <a:r>
              <a:rPr lang="en-US" dirty="0" smtClean="0"/>
              <a:t>Jewish businesses were boycotted and vandalized</a:t>
            </a:r>
          </a:p>
          <a:p>
            <a:r>
              <a:rPr lang="en-US" dirty="0" smtClean="0"/>
              <a:t>Jews fired from jobs in government and universities</a:t>
            </a:r>
          </a:p>
          <a:p>
            <a:r>
              <a:rPr lang="en-US" dirty="0" smtClean="0"/>
              <a:t>Jews lost citizenships and all rights</a:t>
            </a:r>
          </a:p>
          <a:p>
            <a:r>
              <a:rPr lang="en-US" dirty="0" smtClean="0"/>
              <a:t>Synagogues were destroyed</a:t>
            </a:r>
          </a:p>
          <a:p>
            <a:r>
              <a:rPr lang="en-US" dirty="0" smtClean="0"/>
              <a:t>Jews forbidden to intermarry with Germans</a:t>
            </a:r>
          </a:p>
          <a:p>
            <a:r>
              <a:rPr lang="en-US" dirty="0" smtClean="0"/>
              <a:t>Jews evicted from their homes and forced to live in ghettos</a:t>
            </a:r>
          </a:p>
          <a:p>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396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702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Candara" pitchFamily="34" charset="0"/>
              </a:rPr>
              <a:t>The Concentration Camps/Death Camps</a:t>
            </a:r>
            <a:endParaRPr lang="en-US" sz="3600" dirty="0">
              <a:latin typeface="Candara" pitchFamily="34"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latin typeface="Candara" pitchFamily="34" charset="0"/>
              </a:rPr>
              <a:t>Jews shipped from ghettos to camps in cattle wagons</a:t>
            </a:r>
          </a:p>
          <a:p>
            <a:r>
              <a:rPr lang="en-US" dirty="0" smtClean="0">
                <a:latin typeface="Candara" pitchFamily="34" charset="0"/>
              </a:rPr>
              <a:t>Families separated immediately – husbands from wives, parents from children</a:t>
            </a:r>
          </a:p>
          <a:p>
            <a:r>
              <a:rPr lang="en-US" dirty="0" smtClean="0">
                <a:latin typeface="Candara" pitchFamily="34" charset="0"/>
              </a:rPr>
              <a:t>Adults considered able were sent to work camps for heavy physical labor under brutal conditions</a:t>
            </a:r>
          </a:p>
          <a:p>
            <a:r>
              <a:rPr lang="en-US" dirty="0" smtClean="0">
                <a:latin typeface="Candara" pitchFamily="34" charset="0"/>
              </a:rPr>
              <a:t>Those unfit for work were marched into what looked like bath houses under the pretext of taking a shower</a:t>
            </a:r>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727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ndara" pitchFamily="34" charset="0"/>
              </a:rPr>
              <a:t>The Final Solution</a:t>
            </a:r>
            <a:endParaRPr lang="en-US" dirty="0">
              <a:latin typeface="Candara" pitchFamily="34" charset="0"/>
            </a:endParaRPr>
          </a:p>
        </p:txBody>
      </p:sp>
      <p:sp>
        <p:nvSpPr>
          <p:cNvPr id="3" name="Content Placeholder 2"/>
          <p:cNvSpPr>
            <a:spLocks noGrp="1"/>
          </p:cNvSpPr>
          <p:nvPr>
            <p:ph sz="half" idx="1"/>
          </p:nvPr>
        </p:nvSpPr>
        <p:spPr/>
        <p:txBody>
          <a:bodyPr>
            <a:normAutofit fontScale="70000" lnSpcReduction="20000"/>
          </a:bodyPr>
          <a:lstStyle/>
          <a:p>
            <a:r>
              <a:rPr lang="en-US" dirty="0" smtClean="0">
                <a:latin typeface="Candara" pitchFamily="34" charset="0"/>
              </a:rPr>
              <a:t>Once Jews were packed into chambers, doors were locked </a:t>
            </a:r>
          </a:p>
          <a:p>
            <a:r>
              <a:rPr lang="en-US" dirty="0" smtClean="0">
                <a:latin typeface="Candara" pitchFamily="34" charset="0"/>
              </a:rPr>
              <a:t>A gas called “Cyclon B” was dispersed through shower heads</a:t>
            </a:r>
          </a:p>
          <a:p>
            <a:r>
              <a:rPr lang="en-US" dirty="0" smtClean="0">
                <a:latin typeface="Candara" pitchFamily="34" charset="0"/>
              </a:rPr>
              <a:t>The poison could asphyxiate about 2,000 children and adults within 20 minutes.</a:t>
            </a:r>
          </a:p>
          <a:p>
            <a:r>
              <a:rPr lang="en-US" dirty="0" smtClean="0">
                <a:latin typeface="Candara" pitchFamily="34" charset="0"/>
              </a:rPr>
              <a:t>This method, repeated over and over again, resulted in deaths of approximately 4 million women and children in Auschwitz alone.</a:t>
            </a:r>
          </a:p>
          <a:p>
            <a:r>
              <a:rPr lang="en-US" dirty="0" smtClean="0">
                <a:latin typeface="Candara" pitchFamily="34" charset="0"/>
              </a:rPr>
              <a:t>Bodies then burned in crematory</a:t>
            </a:r>
            <a:endParaRPr lang="en-US" dirty="0">
              <a:latin typeface="Candara" pitchFamily="34" charset="0"/>
            </a:endParaRPr>
          </a:p>
        </p:txBody>
      </p:sp>
      <p:sp>
        <p:nvSpPr>
          <p:cNvPr id="4" name="Content Placeholder 3"/>
          <p:cNvSpPr>
            <a:spLocks noGrp="1"/>
          </p:cNvSpPr>
          <p:nvPr>
            <p:ph sz="half" idx="2"/>
          </p:nvPr>
        </p:nvSpPr>
        <p:spPr/>
        <p:txBody>
          <a:bodyPr>
            <a:normAutofit fontScale="70000" lnSpcReduction="20000"/>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26719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5380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541</TotalTime>
  <Words>1222</Words>
  <Application>Microsoft Office PowerPoint</Application>
  <PresentationFormat>On-screen Show (4:3)</PresentationFormat>
  <Paragraphs>144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Metro</vt:lpstr>
      <vt:lpstr> Monday, 11.16 and Tuesday, 11.17</vt:lpstr>
      <vt:lpstr>TODAY’S AGENDA</vt:lpstr>
      <vt:lpstr>Holocaust – “Destruction by Fire”</vt:lpstr>
      <vt:lpstr>Nazi Germany and Anti-Jewish Policy</vt:lpstr>
      <vt:lpstr>Kristallnacht Pogrom</vt:lpstr>
      <vt:lpstr>How the Holocaust Began</vt:lpstr>
      <vt:lpstr>Initial Treatment of the Jews</vt:lpstr>
      <vt:lpstr>The Concentration Camps/Death Camps</vt:lpstr>
      <vt:lpstr>The Final Solution</vt:lpstr>
      <vt:lpstr>The End of the Holocaust</vt:lpstr>
      <vt:lpstr>The Survivors</vt:lpstr>
      <vt:lpstr>Elie Wiesel</vt:lpstr>
      <vt:lpstr>Thematic Connections to Consider</vt:lpstr>
      <vt:lpstr>Studying the Holocaust</vt:lpstr>
      <vt:lpstr>What Rights Do I Value Most?  Complete the following in your spiral: Rank the following in order of importance to you  (#1 = most important and #9 is least important).   Explain your #1 ranking and your #9 ranking with at least 3 sentences. </vt:lpstr>
      <vt:lpstr>How Does Propaganda Work?</vt:lpstr>
      <vt:lpstr>Consider these quotes from Hitler before viewing Nazi propaganda</vt:lpstr>
      <vt:lpstr>Side by Side Profiles of a Jew and an Aryan woman</vt:lpstr>
      <vt:lpstr>The Jewish Nose is Wide at the End and Looks Like the Number Six</vt:lpstr>
      <vt:lpstr>He was very friendly.  But I immediately realized he was a Jew.</vt:lpstr>
      <vt:lpstr>A Jew at an infirmary – Behind his glasses glare the eyes of a criminal.</vt:lpstr>
      <vt:lpstr>The Christians saying, “Even the baptizing didn’t make him non-Jewish”</vt:lpstr>
      <vt:lpstr>ADL’s Pyramid of Hate</vt:lpstr>
      <vt:lpstr>Reflection of Propaganda</vt:lpstr>
      <vt:lpstr>Jim Crow versus Nuremberg Laws</vt:lpstr>
    </vt:vector>
  </TitlesOfParts>
  <Company>Austin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11.13 and Thursday, 11.14</dc:title>
  <dc:creator>Windows User</dc:creator>
  <cp:lastModifiedBy>Windows User</cp:lastModifiedBy>
  <cp:revision>24</cp:revision>
  <dcterms:created xsi:type="dcterms:W3CDTF">2013-07-02T18:16:00Z</dcterms:created>
  <dcterms:modified xsi:type="dcterms:W3CDTF">2015-11-16T15:13:31Z</dcterms:modified>
</cp:coreProperties>
</file>