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7" r:id="rId9"/>
    <p:sldId id="263" r:id="rId10"/>
    <p:sldId id="264" r:id="rId11"/>
    <p:sldId id="265" r:id="rId12"/>
    <p:sldId id="266" r:id="rId13"/>
    <p:sldId id="268" r:id="rId14"/>
    <p:sldId id="271" r:id="rId15"/>
    <p:sldId id="272" r:id="rId16"/>
    <p:sldId id="269" r:id="rId17"/>
    <p:sldId id="270"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126" y="-6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4/11/2017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4/11/2017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4/11/2017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4/11/2017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4/11/2017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4/11/2017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4/11/2017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518" y="489397"/>
            <a:ext cx="11204620" cy="1828501"/>
          </a:xfrm>
        </p:spPr>
        <p:txBody>
          <a:bodyPr>
            <a:normAutofit fontScale="90000"/>
          </a:bodyPr>
          <a:lstStyle/>
          <a:p>
            <a:pPr algn="ct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err="1" smtClean="0"/>
              <a:t>thursday</a:t>
            </a:r>
            <a:r>
              <a:rPr lang="en-US" sz="4400" dirty="0" smtClean="0"/>
              <a:t>, April </a:t>
            </a:r>
            <a:r>
              <a:rPr lang="en-US" sz="4400" dirty="0" smtClean="0"/>
              <a:t>20 </a:t>
            </a:r>
            <a:r>
              <a:rPr lang="en-US" sz="4400" dirty="0" smtClean="0"/>
              <a:t>and Friday April </a:t>
            </a:r>
            <a:r>
              <a:rPr lang="en-US" sz="4400" dirty="0" smtClean="0"/>
              <a:t>21</a:t>
            </a:r>
            <a:endParaRPr lang="en-US" sz="4400" dirty="0"/>
          </a:p>
        </p:txBody>
      </p:sp>
      <p:sp>
        <p:nvSpPr>
          <p:cNvPr id="3" name="Subtitle 2"/>
          <p:cNvSpPr>
            <a:spLocks noGrp="1"/>
          </p:cNvSpPr>
          <p:nvPr>
            <p:ph type="subTitle" idx="1"/>
          </p:nvPr>
        </p:nvSpPr>
        <p:spPr>
          <a:xfrm>
            <a:off x="1640959" y="2750959"/>
            <a:ext cx="9448800" cy="685800"/>
          </a:xfrm>
        </p:spPr>
        <p:txBody>
          <a:bodyPr>
            <a:normAutofit fontScale="85000" lnSpcReduction="20000"/>
          </a:bodyPr>
          <a:lstStyle/>
          <a:p>
            <a:pPr algn="ctr"/>
            <a:endParaRPr lang="en-US" dirty="0" smtClean="0"/>
          </a:p>
          <a:p>
            <a:pPr algn="ctr"/>
            <a:r>
              <a:rPr lang="en-US" sz="2700" dirty="0" smtClean="0"/>
              <a:t>Please have your spiral on your desk.  </a:t>
            </a:r>
            <a:endParaRPr lang="en-US" sz="27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6009" y="3761536"/>
            <a:ext cx="5167422" cy="2169473"/>
          </a:xfrm>
          <a:prstGeom prst="rect">
            <a:avLst/>
          </a:prstGeom>
        </p:spPr>
      </p:pic>
    </p:spTree>
    <p:extLst>
      <p:ext uri="{BB962C8B-B14F-4D97-AF65-F5344CB8AC3E}">
        <p14:creationId xmlns:p14="http://schemas.microsoft.com/office/powerpoint/2010/main" val="1392748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6447"/>
            <a:ext cx="8610600" cy="978195"/>
          </a:xfrm>
        </p:spPr>
        <p:txBody>
          <a:bodyPr>
            <a:normAutofit/>
          </a:bodyPr>
          <a:lstStyle/>
          <a:p>
            <a:r>
              <a:rPr lang="en-US" dirty="0" smtClean="0"/>
              <a:t>Connotation examples </a:t>
            </a:r>
            <a:endParaRPr lang="en-US" dirty="0"/>
          </a:p>
        </p:txBody>
      </p:sp>
      <p:sp>
        <p:nvSpPr>
          <p:cNvPr id="4" name="Content Placeholder 3"/>
          <p:cNvSpPr>
            <a:spLocks noGrp="1"/>
          </p:cNvSpPr>
          <p:nvPr>
            <p:ph sz="half" idx="1"/>
          </p:nvPr>
        </p:nvSpPr>
        <p:spPr>
          <a:xfrm>
            <a:off x="685800" y="1254643"/>
            <a:ext cx="5334000" cy="4964042"/>
          </a:xfrm>
        </p:spPr>
        <p:txBody>
          <a:bodyPr>
            <a:normAutofit fontScale="92500"/>
          </a:bodyPr>
          <a:lstStyle/>
          <a:p>
            <a:r>
              <a:rPr lang="en-US" dirty="0" smtClean="0"/>
              <a:t>You are responsible for two of the following examples.</a:t>
            </a:r>
          </a:p>
          <a:p>
            <a:pPr marL="457200" indent="-457200">
              <a:buAutoNum type="arabicPeriod"/>
            </a:pPr>
            <a:r>
              <a:rPr lang="en-US" dirty="0" smtClean="0"/>
              <a:t>What does it mean when someone is “loosey-goosey” with details? (8:09)  How is the denotation &amp; connotation different from “lying” or “committing perjury”?</a:t>
            </a:r>
          </a:p>
          <a:p>
            <a:pPr marL="457200" indent="-457200">
              <a:buAutoNum type="arabicPeriod" startAt="2"/>
            </a:pPr>
            <a:r>
              <a:rPr lang="en-US" dirty="0" smtClean="0"/>
              <a:t>How is a “teeny weeny bag of marijuana” (6:58) different than “a small amount of drugs”?</a:t>
            </a:r>
          </a:p>
          <a:p>
            <a:pPr marL="457200" indent="-457200">
              <a:buAutoNum type="arabicPeriod" startAt="2"/>
            </a:pPr>
            <a:r>
              <a:rPr lang="en-US" dirty="0" smtClean="0"/>
              <a:t>What does the narrator mean when she says Adnan and his friends were “healthy American teenagers who were going to </a:t>
            </a:r>
            <a:r>
              <a:rPr lang="en-US" dirty="0"/>
              <a:t>d</a:t>
            </a:r>
            <a:r>
              <a:rPr lang="en-US" dirty="0" smtClean="0"/>
              <a:t>o what teenagers do, so long as they didn’t get caught”  (10:00)?</a:t>
            </a:r>
            <a:endParaRPr lang="en-US" dirty="0"/>
          </a:p>
        </p:txBody>
      </p:sp>
      <p:sp>
        <p:nvSpPr>
          <p:cNvPr id="5" name="Content Placeholder 4"/>
          <p:cNvSpPr>
            <a:spLocks noGrp="1"/>
          </p:cNvSpPr>
          <p:nvPr>
            <p:ph sz="half" idx="2"/>
          </p:nvPr>
        </p:nvSpPr>
        <p:spPr>
          <a:xfrm>
            <a:off x="5869172" y="1254642"/>
            <a:ext cx="5637028" cy="5603357"/>
          </a:xfrm>
        </p:spPr>
        <p:txBody>
          <a:bodyPr>
            <a:normAutofit fontScale="92500"/>
          </a:bodyPr>
          <a:lstStyle/>
          <a:p>
            <a:pPr marL="457200" indent="-457200">
              <a:buAutoNum type="arabicPeriod" startAt="4"/>
            </a:pPr>
            <a:r>
              <a:rPr lang="en-US" dirty="0" smtClean="0"/>
              <a:t>The state portrays Adnan as “duplicitous.”  Sarah and Saad phrase it differently:  “We all grew up with that dual personality” that comes with being a “normal kid with immigrant parents”  (10:00).  What’s the difference in </a:t>
            </a:r>
            <a:r>
              <a:rPr lang="en-US" i="1" dirty="0" smtClean="0"/>
              <a:t>denotation</a:t>
            </a:r>
            <a:r>
              <a:rPr lang="en-US" dirty="0" smtClean="0"/>
              <a:t>?  What’s the difference in </a:t>
            </a:r>
            <a:r>
              <a:rPr lang="en-US" i="1" dirty="0" smtClean="0"/>
              <a:t>connotation</a:t>
            </a:r>
            <a:r>
              <a:rPr lang="en-US" dirty="0" smtClean="0"/>
              <a:t>?  </a:t>
            </a:r>
            <a:endParaRPr lang="en-US" dirty="0"/>
          </a:p>
          <a:p>
            <a:pPr marL="457200" indent="-457200">
              <a:buAutoNum type="arabicPeriod" startAt="4"/>
            </a:pPr>
            <a:r>
              <a:rPr lang="en-US" dirty="0" smtClean="0"/>
              <a:t>The narrator notes that Adnan was asleep when the cops arrested him and took him to the interrogation room (12:32).  Why does this detail matter in an artistic sense?  (What would be lost if she just started the scene in the interrogation room?)</a:t>
            </a:r>
          </a:p>
          <a:p>
            <a:pPr marL="457200" indent="-457200">
              <a:buAutoNum type="arabicPeriod" startAt="4"/>
            </a:pPr>
            <a:r>
              <a:rPr lang="en-US" dirty="0" smtClean="0"/>
              <a:t>The narrator describes Adnan as having “big brown eyes, like a dairy cow”  (19:45).  What is the connotative meaning of this?</a:t>
            </a:r>
            <a:endParaRPr lang="en-US" dirty="0"/>
          </a:p>
        </p:txBody>
      </p:sp>
    </p:spTree>
    <p:extLst>
      <p:ext uri="{BB962C8B-B14F-4D97-AF65-F5344CB8AC3E}">
        <p14:creationId xmlns:p14="http://schemas.microsoft.com/office/powerpoint/2010/main" val="540586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Connotative Patterns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Consider all of the responses to the examples we just discussed.  </a:t>
            </a:r>
          </a:p>
          <a:p>
            <a:endParaRPr lang="en-US" sz="3200" dirty="0"/>
          </a:p>
          <a:p>
            <a:r>
              <a:rPr lang="en-US" sz="3200" dirty="0" smtClean="0"/>
              <a:t>What is the cumulative impact of the narrator’s diction?  </a:t>
            </a:r>
            <a:r>
              <a:rPr lang="en-US" sz="3200" dirty="0"/>
              <a:t> </a:t>
            </a:r>
            <a:r>
              <a:rPr lang="en-US" sz="3200" dirty="0" smtClean="0"/>
              <a:t>In other words, can you detect a bias in her description, or a way that she wants the listener to react?</a:t>
            </a:r>
            <a:endParaRPr lang="en-US" sz="3200" dirty="0"/>
          </a:p>
        </p:txBody>
      </p:sp>
    </p:spTree>
    <p:extLst>
      <p:ext uri="{BB962C8B-B14F-4D97-AF65-F5344CB8AC3E}">
        <p14:creationId xmlns:p14="http://schemas.microsoft.com/office/powerpoint/2010/main" val="1263908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Jay’s story</a:t>
            </a:r>
            <a:endParaRPr lang="en-US" dirty="0"/>
          </a:p>
        </p:txBody>
      </p:sp>
      <p:sp>
        <p:nvSpPr>
          <p:cNvPr id="3" name="Content Placeholder 2"/>
          <p:cNvSpPr>
            <a:spLocks noGrp="1"/>
          </p:cNvSpPr>
          <p:nvPr>
            <p:ph idx="1"/>
          </p:nvPr>
        </p:nvSpPr>
        <p:spPr/>
        <p:txBody>
          <a:bodyPr/>
          <a:lstStyle/>
          <a:p>
            <a:r>
              <a:rPr lang="en-US" dirty="0" smtClean="0"/>
              <a:t>Summarize, in your own words, at least one part of Jay’s story.</a:t>
            </a:r>
          </a:p>
          <a:p>
            <a:r>
              <a:rPr lang="en-US" dirty="0" smtClean="0"/>
              <a:t>Cite evidence or quotes that show explicit meaning of what he’s saying.</a:t>
            </a:r>
          </a:p>
          <a:p>
            <a:r>
              <a:rPr lang="en-US" dirty="0" smtClean="0"/>
              <a:t>Based on your answers above. What is your conclusion?  </a:t>
            </a:r>
          </a:p>
          <a:p>
            <a:pPr lvl="1"/>
            <a:r>
              <a:rPr lang="en-US" dirty="0" smtClean="0"/>
              <a:t>What is your initial impression of Jay?  </a:t>
            </a:r>
          </a:p>
          <a:p>
            <a:pPr lvl="1"/>
            <a:r>
              <a:rPr lang="en-US" dirty="0" smtClean="0"/>
              <a:t>What is Jay not saying?  </a:t>
            </a:r>
          </a:p>
          <a:p>
            <a:pPr lvl="1"/>
            <a:r>
              <a:rPr lang="en-US" dirty="0" smtClean="0"/>
              <a:t>What is he leaving uncertain?</a:t>
            </a:r>
          </a:p>
          <a:p>
            <a:r>
              <a:rPr lang="en-US" dirty="0" smtClean="0"/>
              <a:t>At what point do you think Jay is lying, or what parts do you predict he’ll change when he tells the story a second time?  Why do you think this?</a:t>
            </a:r>
            <a:endParaRPr lang="en-US" dirty="0"/>
          </a:p>
        </p:txBody>
      </p:sp>
    </p:spTree>
    <p:extLst>
      <p:ext uri="{BB962C8B-B14F-4D97-AF65-F5344CB8AC3E}">
        <p14:creationId xmlns:p14="http://schemas.microsoft.com/office/powerpoint/2010/main" val="577993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adnan’s story</a:t>
            </a:r>
            <a:endParaRPr lang="en-US" dirty="0"/>
          </a:p>
        </p:txBody>
      </p:sp>
      <p:sp>
        <p:nvSpPr>
          <p:cNvPr id="3" name="Content Placeholder 2"/>
          <p:cNvSpPr>
            <a:spLocks noGrp="1"/>
          </p:cNvSpPr>
          <p:nvPr>
            <p:ph idx="1"/>
          </p:nvPr>
        </p:nvSpPr>
        <p:spPr/>
        <p:txBody>
          <a:bodyPr/>
          <a:lstStyle/>
          <a:p>
            <a:r>
              <a:rPr lang="en-US" dirty="0" smtClean="0"/>
              <a:t>Summarize, in your own words, at least one part of Adnan’s story.</a:t>
            </a:r>
          </a:p>
          <a:p>
            <a:r>
              <a:rPr lang="en-US" dirty="0" smtClean="0"/>
              <a:t>Cite evidence or quotes that show explicit meaning of what he’s saying.</a:t>
            </a:r>
          </a:p>
          <a:p>
            <a:r>
              <a:rPr lang="en-US" dirty="0" smtClean="0"/>
              <a:t>Based on your answers above. What is your conclusion?  </a:t>
            </a:r>
          </a:p>
          <a:p>
            <a:pPr lvl="1"/>
            <a:r>
              <a:rPr lang="en-US" dirty="0" smtClean="0"/>
              <a:t>What is your initial impression of Adnan?  </a:t>
            </a:r>
          </a:p>
          <a:p>
            <a:pPr lvl="1"/>
            <a:r>
              <a:rPr lang="en-US" dirty="0" smtClean="0"/>
              <a:t>What is Adnan not saying?  </a:t>
            </a:r>
          </a:p>
          <a:p>
            <a:pPr lvl="1"/>
            <a:r>
              <a:rPr lang="en-US" dirty="0" smtClean="0"/>
              <a:t>What is he leaving uncertain?</a:t>
            </a:r>
          </a:p>
          <a:p>
            <a:r>
              <a:rPr lang="en-US" dirty="0" smtClean="0"/>
              <a:t>At what point do you think Adnan is lying, or what parts do you predict he’ll change when he tells the story a second time?  Why do you think this?</a:t>
            </a:r>
            <a:endParaRPr lang="en-US" dirty="0"/>
          </a:p>
        </p:txBody>
      </p:sp>
    </p:spTree>
    <p:extLst>
      <p:ext uri="{BB962C8B-B14F-4D97-AF65-F5344CB8AC3E}">
        <p14:creationId xmlns:p14="http://schemas.microsoft.com/office/powerpoint/2010/main" val="1197350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monday</a:t>
            </a:r>
            <a:r>
              <a:rPr lang="en-US" dirty="0" smtClean="0"/>
              <a:t>, April </a:t>
            </a:r>
            <a:r>
              <a:rPr lang="en-US" dirty="0" smtClean="0"/>
              <a:t>24 </a:t>
            </a:r>
            <a:r>
              <a:rPr lang="en-US" dirty="0" smtClean="0"/>
              <a:t>and Tuesday, </a:t>
            </a:r>
            <a:r>
              <a:rPr lang="en-US" dirty="0" err="1" smtClean="0"/>
              <a:t>april</a:t>
            </a:r>
            <a:r>
              <a:rPr lang="en-US" dirty="0" smtClean="0"/>
              <a:t> </a:t>
            </a:r>
            <a:r>
              <a:rPr lang="en-US" dirty="0" smtClean="0"/>
              <a:t>25</a:t>
            </a:r>
            <a:endParaRPr lang="en-US" dirty="0"/>
          </a:p>
        </p:txBody>
      </p:sp>
      <p:sp>
        <p:nvSpPr>
          <p:cNvPr id="3" name="Subtitle 2"/>
          <p:cNvSpPr>
            <a:spLocks noGrp="1"/>
          </p:cNvSpPr>
          <p:nvPr>
            <p:ph type="subTitle" idx="1"/>
          </p:nvPr>
        </p:nvSpPr>
        <p:spPr>
          <a:xfrm>
            <a:off x="1371600" y="3632200"/>
            <a:ext cx="9448800" cy="1142999"/>
          </a:xfrm>
        </p:spPr>
        <p:txBody>
          <a:bodyPr>
            <a:normAutofit/>
          </a:bodyPr>
          <a:lstStyle/>
          <a:p>
            <a:r>
              <a:rPr lang="en-US" sz="3600" dirty="0" smtClean="0"/>
              <a:t>Please have your spiral out.</a:t>
            </a:r>
            <a:endParaRPr lang="en-US" sz="3600" dirty="0"/>
          </a:p>
        </p:txBody>
      </p:sp>
    </p:spTree>
    <p:extLst>
      <p:ext uri="{BB962C8B-B14F-4D97-AF65-F5344CB8AC3E}">
        <p14:creationId xmlns:p14="http://schemas.microsoft.com/office/powerpoint/2010/main" val="3045348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sz="3600" dirty="0" smtClean="0"/>
              <a:t>Review day one listening</a:t>
            </a:r>
          </a:p>
          <a:p>
            <a:r>
              <a:rPr lang="en-US" sz="3600" dirty="0" smtClean="0"/>
              <a:t>Continue mapping episode for timeline and narrative parts</a:t>
            </a:r>
          </a:p>
          <a:p>
            <a:r>
              <a:rPr lang="en-US" sz="3600" dirty="0" smtClean="0"/>
              <a:t>Identify purpose and point of view by character</a:t>
            </a:r>
          </a:p>
          <a:p>
            <a:r>
              <a:rPr lang="en-US" sz="3600" dirty="0" smtClean="0"/>
              <a:t>Review Asia’s letters</a:t>
            </a:r>
          </a:p>
          <a:p>
            <a:endParaRPr lang="en-US" dirty="0"/>
          </a:p>
        </p:txBody>
      </p:sp>
    </p:spTree>
    <p:extLst>
      <p:ext uri="{BB962C8B-B14F-4D97-AF65-F5344CB8AC3E}">
        <p14:creationId xmlns:p14="http://schemas.microsoft.com/office/powerpoint/2010/main" val="2277979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18977"/>
            <a:ext cx="8610600" cy="1041990"/>
          </a:xfrm>
        </p:spPr>
        <p:txBody>
          <a:bodyPr>
            <a:normAutofit/>
          </a:bodyPr>
          <a:lstStyle/>
          <a:p>
            <a:r>
              <a:rPr lang="en-US" dirty="0" smtClean="0"/>
              <a:t>Purpose and point of view</a:t>
            </a:r>
            <a:endParaRPr lang="en-US" dirty="0"/>
          </a:p>
        </p:txBody>
      </p:sp>
      <p:sp>
        <p:nvSpPr>
          <p:cNvPr id="3" name="Content Placeholder 2"/>
          <p:cNvSpPr>
            <a:spLocks noGrp="1"/>
          </p:cNvSpPr>
          <p:nvPr>
            <p:ph idx="1"/>
          </p:nvPr>
        </p:nvSpPr>
        <p:spPr>
          <a:xfrm>
            <a:off x="685800" y="1360967"/>
            <a:ext cx="10820400" cy="5656522"/>
          </a:xfrm>
        </p:spPr>
        <p:txBody>
          <a:bodyPr>
            <a:normAutofit/>
          </a:bodyPr>
          <a:lstStyle/>
          <a:p>
            <a:pPr marL="0" indent="0">
              <a:buNone/>
            </a:pPr>
            <a:r>
              <a:rPr lang="en-US" dirty="0" smtClean="0"/>
              <a:t>For each character, determine their point of view and what they are trying to accomplish in a 2 column notes format</a:t>
            </a:r>
          </a:p>
          <a:p>
            <a:pPr marL="0" indent="0">
              <a:buNone/>
            </a:pPr>
            <a:endParaRPr lang="en-US" dirty="0"/>
          </a:p>
          <a:p>
            <a:endParaRPr lang="en-US" dirty="0" smtClean="0"/>
          </a:p>
          <a:p>
            <a:r>
              <a:rPr lang="en-US" dirty="0" smtClean="0"/>
              <a:t>Jay</a:t>
            </a:r>
          </a:p>
          <a:p>
            <a:r>
              <a:rPr lang="en-US" dirty="0" smtClean="0"/>
              <a:t>Adnan</a:t>
            </a:r>
          </a:p>
          <a:p>
            <a:r>
              <a:rPr lang="en-US" dirty="0" smtClean="0"/>
              <a:t>Rabia</a:t>
            </a:r>
          </a:p>
          <a:p>
            <a:r>
              <a:rPr lang="en-US" dirty="0" smtClean="0"/>
              <a:t>Saad</a:t>
            </a:r>
          </a:p>
          <a:p>
            <a:r>
              <a:rPr lang="en-US" dirty="0" smtClean="0"/>
              <a:t>Sarah (the narrator)</a:t>
            </a:r>
          </a:p>
          <a:p>
            <a:r>
              <a:rPr lang="en-US" dirty="0" smtClean="0"/>
              <a:t>Asia</a:t>
            </a:r>
          </a:p>
          <a:p>
            <a:endParaRPr lang="en-US" dirty="0"/>
          </a:p>
          <a:p>
            <a:r>
              <a:rPr lang="en-US" dirty="0" smtClean="0"/>
              <a:t>What would each person say differently if they had a different purpose?  How would they change their details, tone, and form?</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95415246"/>
              </p:ext>
            </p:extLst>
          </p:nvPr>
        </p:nvGraphicFramePr>
        <p:xfrm>
          <a:off x="685800" y="2217537"/>
          <a:ext cx="10820400" cy="370840"/>
        </p:xfrm>
        <a:graphic>
          <a:graphicData uri="http://schemas.openxmlformats.org/drawingml/2006/table">
            <a:tbl>
              <a:tblPr firstRow="1" bandRow="1">
                <a:tableStyleId>{5C22544A-7EE6-4342-B048-85BDC9FD1C3A}</a:tableStyleId>
              </a:tblPr>
              <a:tblGrid>
                <a:gridCol w="3397102"/>
                <a:gridCol w="7423298"/>
              </a:tblGrid>
              <a:tr h="370840">
                <a:tc>
                  <a:txBody>
                    <a:bodyPr/>
                    <a:lstStyle/>
                    <a:p>
                      <a:pPr algn="ctr"/>
                      <a:r>
                        <a:rPr lang="en-US" dirty="0" smtClean="0"/>
                        <a:t>Character</a:t>
                      </a:r>
                      <a:endParaRPr lang="en-US" dirty="0"/>
                    </a:p>
                  </a:txBody>
                  <a:tcPr/>
                </a:tc>
                <a:tc>
                  <a:txBody>
                    <a:bodyPr/>
                    <a:lstStyle/>
                    <a:p>
                      <a:pPr algn="ctr"/>
                      <a:r>
                        <a:rPr lang="en-US" dirty="0" smtClean="0"/>
                        <a:t>Point</a:t>
                      </a:r>
                      <a:r>
                        <a:rPr lang="en-US" baseline="0" dirty="0" smtClean="0"/>
                        <a:t> of View and what they are trying to accomplish</a:t>
                      </a:r>
                      <a:endParaRPr lang="en-US" dirty="0"/>
                    </a:p>
                  </a:txBody>
                  <a:tcPr/>
                </a:tc>
              </a:tr>
            </a:tbl>
          </a:graphicData>
        </a:graphic>
      </p:graphicFrame>
    </p:spTree>
    <p:extLst>
      <p:ext uri="{BB962C8B-B14F-4D97-AF65-F5344CB8AC3E}">
        <p14:creationId xmlns:p14="http://schemas.microsoft.com/office/powerpoint/2010/main" val="603457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Asia’s letters</a:t>
            </a:r>
            <a:endParaRPr lang="en-US" dirty="0"/>
          </a:p>
        </p:txBody>
      </p:sp>
      <p:sp>
        <p:nvSpPr>
          <p:cNvPr id="3" name="Content Placeholder 2"/>
          <p:cNvSpPr>
            <a:spLocks noGrp="1"/>
          </p:cNvSpPr>
          <p:nvPr>
            <p:ph idx="1"/>
          </p:nvPr>
        </p:nvSpPr>
        <p:spPr/>
        <p:txBody>
          <a:bodyPr/>
          <a:lstStyle/>
          <a:p>
            <a:r>
              <a:rPr lang="en-US" dirty="0" smtClean="0"/>
              <a:t>Why did the narrator choose the selections she did?</a:t>
            </a:r>
          </a:p>
          <a:p>
            <a:r>
              <a:rPr lang="en-US" dirty="0" smtClean="0"/>
              <a:t>In your opinion, did the narrator skip significant parts of the letter?</a:t>
            </a:r>
          </a:p>
          <a:p>
            <a:r>
              <a:rPr lang="en-US" dirty="0" smtClean="0"/>
              <a:t>What do you see in the letters that the narrator didn’t mention?</a:t>
            </a:r>
          </a:p>
          <a:p>
            <a:r>
              <a:rPr lang="en-US" dirty="0" smtClean="0"/>
              <a:t>Do you think the narrator is deliberately de-emphasizing some aspect’s of Asia’s words?  Or did she not have enough time to read more of the letter?</a:t>
            </a:r>
          </a:p>
        </p:txBody>
      </p:sp>
    </p:spTree>
    <p:extLst>
      <p:ext uri="{BB962C8B-B14F-4D97-AF65-F5344CB8AC3E}">
        <p14:creationId xmlns:p14="http://schemas.microsoft.com/office/powerpoint/2010/main" val="2349777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err="1" smtClean="0"/>
              <a:t>wednesday</a:t>
            </a:r>
            <a:r>
              <a:rPr lang="en-US" dirty="0" smtClean="0"/>
              <a:t>, April </a:t>
            </a:r>
            <a:r>
              <a:rPr lang="en-US" dirty="0" smtClean="0"/>
              <a:t>26 and </a:t>
            </a:r>
            <a:r>
              <a:rPr lang="en-US" dirty="0" smtClean="0"/>
              <a:t>Thursday, </a:t>
            </a:r>
            <a:r>
              <a:rPr lang="en-US" dirty="0" err="1" smtClean="0"/>
              <a:t>april</a:t>
            </a:r>
            <a:r>
              <a:rPr lang="en-US" dirty="0" smtClean="0"/>
              <a:t> </a:t>
            </a:r>
            <a:r>
              <a:rPr lang="en-US" dirty="0" smtClean="0"/>
              <a:t>27</a:t>
            </a:r>
            <a:endParaRPr lang="en-US" dirty="0"/>
          </a:p>
        </p:txBody>
      </p:sp>
      <p:sp>
        <p:nvSpPr>
          <p:cNvPr id="5" name="Subtitle 4"/>
          <p:cNvSpPr>
            <a:spLocks noGrp="1"/>
          </p:cNvSpPr>
          <p:nvPr>
            <p:ph type="subTitle" idx="1"/>
          </p:nvPr>
        </p:nvSpPr>
        <p:spPr>
          <a:xfrm>
            <a:off x="1371600" y="3632200"/>
            <a:ext cx="9448800" cy="1498599"/>
          </a:xfrm>
        </p:spPr>
        <p:txBody>
          <a:bodyPr>
            <a:normAutofit/>
          </a:bodyPr>
          <a:lstStyle/>
          <a:p>
            <a:r>
              <a:rPr lang="en-US" sz="3600" dirty="0" smtClean="0"/>
              <a:t>Please pick up your spiral as you enter.</a:t>
            </a:r>
            <a:endParaRPr lang="en-US" sz="3600" dirty="0"/>
          </a:p>
        </p:txBody>
      </p:sp>
    </p:spTree>
    <p:extLst>
      <p:ext uri="{BB962C8B-B14F-4D97-AF65-F5344CB8AC3E}">
        <p14:creationId xmlns:p14="http://schemas.microsoft.com/office/powerpoint/2010/main" val="2489355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Today’s agenda</a:t>
            </a:r>
            <a:endParaRPr lang="en-US" sz="4800" dirty="0"/>
          </a:p>
        </p:txBody>
      </p:sp>
      <p:sp>
        <p:nvSpPr>
          <p:cNvPr id="3" name="Content Placeholder 2"/>
          <p:cNvSpPr>
            <a:spLocks noGrp="1"/>
          </p:cNvSpPr>
          <p:nvPr>
            <p:ph idx="1"/>
          </p:nvPr>
        </p:nvSpPr>
        <p:spPr/>
        <p:txBody>
          <a:bodyPr>
            <a:normAutofit/>
          </a:bodyPr>
          <a:lstStyle/>
          <a:p>
            <a:r>
              <a:rPr lang="en-US" sz="3600" dirty="0" smtClean="0"/>
              <a:t>Credibility of characters</a:t>
            </a:r>
          </a:p>
          <a:p>
            <a:r>
              <a:rPr lang="en-US" sz="3600" dirty="0" smtClean="0"/>
              <a:t>Character perspectives</a:t>
            </a:r>
          </a:p>
          <a:p>
            <a:r>
              <a:rPr lang="en-US" sz="3600" dirty="0" smtClean="0"/>
              <a:t>Crazy behavior or typical teen behavior </a:t>
            </a:r>
          </a:p>
          <a:p>
            <a:r>
              <a:rPr lang="en-US" sz="3600" dirty="0" smtClean="0"/>
              <a:t>Quiz  - Episode 2</a:t>
            </a:r>
          </a:p>
          <a:p>
            <a:endParaRPr lang="en-US" sz="3600" dirty="0" smtClean="0"/>
          </a:p>
          <a:p>
            <a:endParaRPr lang="en-US" sz="3600" dirty="0"/>
          </a:p>
        </p:txBody>
      </p:sp>
    </p:spTree>
    <p:extLst>
      <p:ext uri="{BB962C8B-B14F-4D97-AF65-F5344CB8AC3E}">
        <p14:creationId xmlns:p14="http://schemas.microsoft.com/office/powerpoint/2010/main" val="388288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Today’s agenda</a:t>
            </a:r>
            <a:endParaRPr lang="en-US" sz="6000" dirty="0"/>
          </a:p>
        </p:txBody>
      </p:sp>
      <p:sp>
        <p:nvSpPr>
          <p:cNvPr id="3" name="Content Placeholder 2"/>
          <p:cNvSpPr>
            <a:spLocks noGrp="1"/>
          </p:cNvSpPr>
          <p:nvPr>
            <p:ph idx="1"/>
          </p:nvPr>
        </p:nvSpPr>
        <p:spPr/>
        <p:txBody>
          <a:bodyPr>
            <a:normAutofit/>
          </a:bodyPr>
          <a:lstStyle/>
          <a:p>
            <a:r>
              <a:rPr lang="en-US" sz="3600" dirty="0" smtClean="0"/>
              <a:t>  Unit Overview </a:t>
            </a:r>
          </a:p>
          <a:p>
            <a:r>
              <a:rPr lang="en-US" sz="3600" dirty="0" smtClean="0"/>
              <a:t>  Memory Game</a:t>
            </a:r>
          </a:p>
          <a:p>
            <a:r>
              <a:rPr lang="en-US" sz="3600" dirty="0" smtClean="0"/>
              <a:t>  Connotation Practice  - First 20 minutes of   </a:t>
            </a:r>
          </a:p>
          <a:p>
            <a:pPr marL="0" indent="0">
              <a:buNone/>
            </a:pPr>
            <a:r>
              <a:rPr lang="en-US" sz="3600" dirty="0" smtClean="0"/>
              <a:t>       episode 1</a:t>
            </a:r>
          </a:p>
          <a:p>
            <a:r>
              <a:rPr lang="en-US" sz="3600" dirty="0" smtClean="0"/>
              <a:t>  Comparing Jay’s story to Adnan’s story</a:t>
            </a:r>
            <a:endParaRPr lang="en-US" sz="3600" dirty="0"/>
          </a:p>
        </p:txBody>
      </p:sp>
    </p:spTree>
    <p:extLst>
      <p:ext uri="{BB962C8B-B14F-4D97-AF65-F5344CB8AC3E}">
        <p14:creationId xmlns:p14="http://schemas.microsoft.com/office/powerpoint/2010/main" val="39850950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on perspectives  &amp; credibility</a:t>
            </a:r>
            <a:endParaRPr lang="en-US" dirty="0"/>
          </a:p>
        </p:txBody>
      </p:sp>
      <p:sp>
        <p:nvSpPr>
          <p:cNvPr id="3" name="Content Placeholder 2"/>
          <p:cNvSpPr>
            <a:spLocks noGrp="1"/>
          </p:cNvSpPr>
          <p:nvPr>
            <p:ph idx="1"/>
          </p:nvPr>
        </p:nvSpPr>
        <p:spPr/>
        <p:txBody>
          <a:bodyPr/>
          <a:lstStyle/>
          <a:p>
            <a:r>
              <a:rPr lang="en-US" dirty="0" smtClean="0"/>
              <a:t>Form groups of 3 and share your notes regarding characters’ perspectives.</a:t>
            </a:r>
          </a:p>
          <a:p>
            <a:pPr lvl="1"/>
            <a:r>
              <a:rPr lang="en-US" dirty="0" smtClean="0"/>
              <a:t>Where do you agree and disagree?</a:t>
            </a:r>
          </a:p>
          <a:p>
            <a:pPr lvl="1"/>
            <a:r>
              <a:rPr lang="en-US" dirty="0" smtClean="0"/>
              <a:t>How much do you collectively trust each character?  </a:t>
            </a:r>
          </a:p>
          <a:p>
            <a:pPr lvl="1"/>
            <a:endParaRPr lang="en-US" dirty="0"/>
          </a:p>
          <a:p>
            <a:r>
              <a:rPr lang="en-US" dirty="0" smtClean="0"/>
              <a:t>Together, find a way to visually display this information for your colleagues.</a:t>
            </a:r>
            <a:endParaRPr lang="en-US" dirty="0"/>
          </a:p>
        </p:txBody>
      </p:sp>
    </p:spTree>
    <p:extLst>
      <p:ext uri="{BB962C8B-B14F-4D97-AF65-F5344CB8AC3E}">
        <p14:creationId xmlns:p14="http://schemas.microsoft.com/office/powerpoint/2010/main" val="3973524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Crazy behavior or typical teen behavior?</a:t>
            </a:r>
            <a:endParaRPr lang="en-US" dirty="0"/>
          </a:p>
        </p:txBody>
      </p:sp>
      <p:sp>
        <p:nvSpPr>
          <p:cNvPr id="3" name="Content Placeholder 2"/>
          <p:cNvSpPr>
            <a:spLocks noGrp="1"/>
          </p:cNvSpPr>
          <p:nvPr>
            <p:ph idx="1"/>
          </p:nvPr>
        </p:nvSpPr>
        <p:spPr/>
        <p:txBody>
          <a:bodyPr/>
          <a:lstStyle/>
          <a:p>
            <a:r>
              <a:rPr lang="en-US" dirty="0" smtClean="0"/>
              <a:t>What examples of abnormal high school behavior did you hear?  Jot down as many examples as you remember. </a:t>
            </a:r>
          </a:p>
          <a:p>
            <a:r>
              <a:rPr lang="en-US" dirty="0" smtClean="0"/>
              <a:t>Compare your findings with your shoulder partner; add new examples to your list.</a:t>
            </a:r>
          </a:p>
          <a:p>
            <a:r>
              <a:rPr lang="en-US" dirty="0" smtClean="0"/>
              <a:t>We will then see what you as a group believe to be truly strange behavior.</a:t>
            </a:r>
          </a:p>
          <a:p>
            <a:pPr marL="0" indent="0">
              <a:buNone/>
            </a:pPr>
            <a:endParaRPr lang="en-US" dirty="0" smtClean="0"/>
          </a:p>
          <a:p>
            <a:r>
              <a:rPr lang="en-US" dirty="0" smtClean="0"/>
              <a:t>Ultimately we must answer the essential question of this episode:  Did Adnan seem abnormally obsessed or crazy?</a:t>
            </a:r>
          </a:p>
        </p:txBody>
      </p:sp>
    </p:spTree>
    <p:extLst>
      <p:ext uri="{BB962C8B-B14F-4D97-AF65-F5344CB8AC3E}">
        <p14:creationId xmlns:p14="http://schemas.microsoft.com/office/powerpoint/2010/main" val="1635173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overview and expectations</a:t>
            </a:r>
            <a:endParaRPr lang="en-US" dirty="0"/>
          </a:p>
        </p:txBody>
      </p:sp>
      <p:sp>
        <p:nvSpPr>
          <p:cNvPr id="3" name="Content Placeholder 2"/>
          <p:cNvSpPr>
            <a:spLocks noGrp="1"/>
          </p:cNvSpPr>
          <p:nvPr>
            <p:ph sz="half" idx="1"/>
          </p:nvPr>
        </p:nvSpPr>
        <p:spPr/>
        <p:txBody>
          <a:bodyPr/>
          <a:lstStyle/>
          <a:p>
            <a:pPr>
              <a:buFont typeface="Courier New" panose="02070309020205020404" pitchFamily="49" charset="0"/>
              <a:buChar char="o"/>
            </a:pPr>
            <a:r>
              <a:rPr lang="en-US" i="1" dirty="0" smtClean="0"/>
              <a:t>Serial</a:t>
            </a:r>
            <a:r>
              <a:rPr lang="en-US" dirty="0" smtClean="0"/>
              <a:t>, through </a:t>
            </a:r>
            <a:r>
              <a:rPr lang="en-US" i="1" dirty="0" smtClean="0"/>
              <a:t>This American Life</a:t>
            </a:r>
            <a:r>
              <a:rPr lang="en-US" dirty="0" smtClean="0"/>
              <a:t>, is a 12-episode podcast that investigates a murder that occurred in 1999.  </a:t>
            </a:r>
          </a:p>
          <a:p>
            <a:pPr>
              <a:buFont typeface="Courier New" panose="02070309020205020404" pitchFamily="49" charset="0"/>
              <a:buChar char="o"/>
            </a:pPr>
            <a:r>
              <a:rPr lang="en-US" dirty="0" smtClean="0"/>
              <a:t>Hae Min Lee disappeared on January 13, 1999.  She was a senior in high school in Baltimore County in Maryland.  </a:t>
            </a:r>
          </a:p>
          <a:p>
            <a:pPr>
              <a:buFont typeface="Courier New" panose="02070309020205020404" pitchFamily="49" charset="0"/>
              <a:buChar char="o"/>
            </a:pPr>
            <a:r>
              <a:rPr lang="en-US" dirty="0" smtClean="0"/>
              <a:t>Her ex-boyfriend, Adnan Syed, was arrested for the murder and has been in prison ever since.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216721" y="4343779"/>
            <a:ext cx="3289479" cy="1874905"/>
          </a:xfrm>
        </p:spPr>
      </p:pic>
      <p:sp>
        <p:nvSpPr>
          <p:cNvPr id="6" name="AutoShape 2" descr="Image result for Hae Min Le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8964" y="2194559"/>
            <a:ext cx="3585042" cy="2012062"/>
          </a:xfrm>
          <a:prstGeom prst="rect">
            <a:avLst/>
          </a:prstGeom>
        </p:spPr>
      </p:pic>
    </p:spTree>
    <p:extLst>
      <p:ext uri="{BB962C8B-B14F-4D97-AF65-F5344CB8AC3E}">
        <p14:creationId xmlns:p14="http://schemas.microsoft.com/office/powerpoint/2010/main" val="616407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914" y="285401"/>
            <a:ext cx="8610600" cy="824942"/>
          </a:xfrm>
        </p:spPr>
        <p:txBody>
          <a:bodyPr/>
          <a:lstStyle/>
          <a:p>
            <a:endParaRPr lang="en-US" dirty="0"/>
          </a:p>
        </p:txBody>
      </p:sp>
      <p:sp>
        <p:nvSpPr>
          <p:cNvPr id="3" name="Content Placeholder 2"/>
          <p:cNvSpPr>
            <a:spLocks noGrp="1"/>
          </p:cNvSpPr>
          <p:nvPr>
            <p:ph idx="1"/>
          </p:nvPr>
        </p:nvSpPr>
        <p:spPr>
          <a:xfrm>
            <a:off x="685800" y="1345475"/>
            <a:ext cx="10820400" cy="5338354"/>
          </a:xfrm>
        </p:spPr>
        <p:txBody>
          <a:bodyPr/>
          <a:lstStyle/>
          <a:p>
            <a:r>
              <a:rPr lang="en-US" dirty="0" smtClean="0"/>
              <a:t>And that is all I’m going to share!  We will discover the intricacies of the case together.</a:t>
            </a:r>
          </a:p>
          <a:p>
            <a:r>
              <a:rPr lang="en-US" dirty="0" smtClean="0"/>
              <a:t>There are 12 roughly 45-minute episodes.  We will listen to the majority of them.   Depending on how we spend our time in class you may be assigned an episode (or two) to listen to on your own.</a:t>
            </a:r>
          </a:p>
          <a:p>
            <a:r>
              <a:rPr lang="en-US" dirty="0" smtClean="0"/>
              <a:t>Otherwise, the majority of our work will be done together.  What does that mean for </a:t>
            </a:r>
            <a:r>
              <a:rPr lang="en-US" i="1" dirty="0" smtClean="0"/>
              <a:t>you</a:t>
            </a:r>
            <a:r>
              <a:rPr lang="en-US" dirty="0" smtClean="0"/>
              <a:t>?</a:t>
            </a:r>
          </a:p>
          <a:p>
            <a:pPr lvl="1"/>
            <a:r>
              <a:rPr lang="en-US" dirty="0" smtClean="0"/>
              <a:t>First, attendance is more important now than ever.  If you don’t want to have work to complete on your own and/or you don’t want to sacrifice your own time to complete work with me outside of our class meetings, simply walk through the door.  If you do miss class, you </a:t>
            </a:r>
            <a:r>
              <a:rPr lang="en-US" i="1" dirty="0" smtClean="0"/>
              <a:t>must</a:t>
            </a:r>
            <a:r>
              <a:rPr lang="en-US" dirty="0" smtClean="0"/>
              <a:t> listen to the episode you missed prior to the next class meeting.  Keep up with my agenda!  Listen at www.serialpodcast.org</a:t>
            </a:r>
          </a:p>
          <a:p>
            <a:pPr lvl="1"/>
            <a:r>
              <a:rPr lang="en-US" dirty="0" smtClean="0"/>
              <a:t>Secondly, you must remain focused.  Distractions (cell phones, anyone?) will seriously interrupt your ability to follow the case.  </a:t>
            </a:r>
            <a:r>
              <a:rPr lang="en-US" i="1" dirty="0" smtClean="0"/>
              <a:t>Serial</a:t>
            </a:r>
            <a:r>
              <a:rPr lang="en-US" dirty="0" smtClean="0"/>
              <a:t> was produced for the ear and designed to be heard, not read, so we will rely on our hearing, not a transcript that we will work through.  We will use technology when it is called for; otherwise, you and I are sharpening our listening skills!</a:t>
            </a:r>
            <a:endParaRPr lang="en-US" dirty="0"/>
          </a:p>
        </p:txBody>
      </p:sp>
    </p:spTree>
    <p:extLst>
      <p:ext uri="{BB962C8B-B14F-4D97-AF65-F5344CB8AC3E}">
        <p14:creationId xmlns:p14="http://schemas.microsoft.com/office/powerpoint/2010/main" val="91017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focus includes…</a:t>
            </a:r>
            <a:endParaRPr lang="en-US" dirty="0"/>
          </a:p>
        </p:txBody>
      </p:sp>
      <p:sp>
        <p:nvSpPr>
          <p:cNvPr id="4" name="Content Placeholder 3"/>
          <p:cNvSpPr>
            <a:spLocks noGrp="1"/>
          </p:cNvSpPr>
          <p:nvPr>
            <p:ph sz="half" idx="1"/>
          </p:nvPr>
        </p:nvSpPr>
        <p:spPr/>
        <p:txBody>
          <a:bodyPr/>
          <a:lstStyle/>
          <a:p>
            <a:r>
              <a:rPr lang="en-US" dirty="0" smtClean="0"/>
              <a:t>Connotation</a:t>
            </a:r>
          </a:p>
          <a:p>
            <a:r>
              <a:rPr lang="en-US" dirty="0" smtClean="0"/>
              <a:t>Inferencing/Drawing Conclusions</a:t>
            </a:r>
          </a:p>
          <a:p>
            <a:r>
              <a:rPr lang="en-US" dirty="0" smtClean="0"/>
              <a:t>Structure of a text</a:t>
            </a:r>
          </a:p>
          <a:p>
            <a:r>
              <a:rPr lang="en-US" dirty="0" smtClean="0"/>
              <a:t>Point of view</a:t>
            </a:r>
          </a:p>
          <a:p>
            <a:r>
              <a:rPr lang="en-US" dirty="0" smtClean="0"/>
              <a:t>Credibility of characters</a:t>
            </a:r>
          </a:p>
        </p:txBody>
      </p:sp>
      <p:sp>
        <p:nvSpPr>
          <p:cNvPr id="5" name="Content Placeholder 4"/>
          <p:cNvSpPr>
            <a:spLocks noGrp="1"/>
          </p:cNvSpPr>
          <p:nvPr>
            <p:ph sz="half" idx="2"/>
          </p:nvPr>
        </p:nvSpPr>
        <p:spPr/>
        <p:txBody>
          <a:bodyPr/>
          <a:lstStyle/>
          <a:p>
            <a:r>
              <a:rPr lang="en-US" dirty="0"/>
              <a:t>Note-taking</a:t>
            </a:r>
          </a:p>
          <a:p>
            <a:r>
              <a:rPr lang="en-US" dirty="0"/>
              <a:t>Fallacies</a:t>
            </a:r>
          </a:p>
          <a:p>
            <a:r>
              <a:rPr lang="en-US" dirty="0"/>
              <a:t>Biases</a:t>
            </a:r>
          </a:p>
          <a:p>
            <a:r>
              <a:rPr lang="en-US" dirty="0" smtClean="0"/>
              <a:t>Research</a:t>
            </a:r>
          </a:p>
          <a:p>
            <a:r>
              <a:rPr lang="en-US" dirty="0" smtClean="0"/>
              <a:t>Critical Listening </a:t>
            </a:r>
            <a:endParaRPr lang="en-US" dirty="0"/>
          </a:p>
          <a:p>
            <a:endParaRPr lang="en-US" dirty="0"/>
          </a:p>
        </p:txBody>
      </p:sp>
    </p:spTree>
    <p:extLst>
      <p:ext uri="{BB962C8B-B14F-4D97-AF65-F5344CB8AC3E}">
        <p14:creationId xmlns:p14="http://schemas.microsoft.com/office/powerpoint/2010/main" val="873606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837" y="764373"/>
            <a:ext cx="9273363" cy="1293028"/>
          </a:xfrm>
        </p:spPr>
        <p:txBody>
          <a:bodyPr/>
          <a:lstStyle/>
          <a:p>
            <a:pPr algn="ctr"/>
            <a:r>
              <a:rPr lang="en-US" dirty="0" smtClean="0"/>
              <a:t>Memory – how good is yours?</a:t>
            </a:r>
            <a:endParaRPr lang="en-US" dirty="0"/>
          </a:p>
        </p:txBody>
      </p:sp>
      <p:sp>
        <p:nvSpPr>
          <p:cNvPr id="3" name="Content Placeholder 2"/>
          <p:cNvSpPr>
            <a:spLocks noGrp="1"/>
          </p:cNvSpPr>
          <p:nvPr>
            <p:ph idx="1"/>
          </p:nvPr>
        </p:nvSpPr>
        <p:spPr/>
        <p:txBody>
          <a:bodyPr>
            <a:normAutofit/>
          </a:bodyPr>
          <a:lstStyle/>
          <a:p>
            <a:r>
              <a:rPr lang="en-US" dirty="0" smtClean="0"/>
              <a:t>Adnan, Hae’s ex-boyfriend who is arrested for her murder, is asked to provide a detailed account about one particular afternoon in his past.  How difficult would this be for you?</a:t>
            </a:r>
          </a:p>
          <a:p>
            <a:pPr lvl="1"/>
            <a:r>
              <a:rPr lang="en-US" dirty="0" smtClean="0"/>
              <a:t>Give a detailed account of your second class of the day </a:t>
            </a:r>
            <a:r>
              <a:rPr lang="en-US" dirty="0"/>
              <a:t> </a:t>
            </a:r>
            <a:r>
              <a:rPr lang="en-US" dirty="0" smtClean="0"/>
              <a:t>this past Monday</a:t>
            </a:r>
            <a:r>
              <a:rPr lang="en-US" dirty="0" smtClean="0"/>
              <a:t>  </a:t>
            </a:r>
            <a:r>
              <a:rPr lang="en-US" dirty="0" smtClean="0"/>
              <a:t>Who was missing?  Who left the classroom?  Who sat near you?  What were you wearing?  What did you study/discuss?  Name as many particular details of that class as you can.  </a:t>
            </a:r>
          </a:p>
          <a:p>
            <a:pPr lvl="1"/>
            <a:r>
              <a:rPr lang="en-US" dirty="0" smtClean="0"/>
              <a:t>Do the same thing for your lunch break two weeks ago from </a:t>
            </a:r>
            <a:r>
              <a:rPr lang="en-US" dirty="0" smtClean="0"/>
              <a:t>today</a:t>
            </a:r>
            <a:r>
              <a:rPr lang="en-US" dirty="0"/>
              <a:t> </a:t>
            </a:r>
            <a:r>
              <a:rPr lang="en-US" dirty="0" smtClean="0"/>
              <a:t>(April  6)</a:t>
            </a:r>
            <a:endParaRPr lang="en-US" dirty="0" smtClean="0"/>
          </a:p>
          <a:p>
            <a:pPr lvl="1"/>
            <a:r>
              <a:rPr lang="en-US" dirty="0" smtClean="0"/>
              <a:t>Do the same thing again, but for </a:t>
            </a:r>
            <a:r>
              <a:rPr lang="en-US" dirty="0" smtClean="0"/>
              <a:t>five </a:t>
            </a:r>
            <a:r>
              <a:rPr lang="en-US" dirty="0" smtClean="0"/>
              <a:t>Sundays </a:t>
            </a:r>
            <a:r>
              <a:rPr lang="en-US" dirty="0" smtClean="0"/>
              <a:t>ago </a:t>
            </a:r>
            <a:r>
              <a:rPr lang="en-US" dirty="0" smtClean="0"/>
              <a:t>(March 19)</a:t>
            </a:r>
            <a:endParaRPr lang="en-US" dirty="0"/>
          </a:p>
          <a:p>
            <a:pPr lvl="1"/>
            <a:r>
              <a:rPr lang="en-US" dirty="0" smtClean="0"/>
              <a:t>Final time:  provide details explaining what happened in this class </a:t>
            </a:r>
            <a:r>
              <a:rPr lang="en-US" dirty="0" smtClean="0"/>
              <a:t>this past </a:t>
            </a:r>
            <a:r>
              <a:rPr lang="en-US" dirty="0" smtClean="0"/>
              <a:t>Tuesday</a:t>
            </a:r>
            <a:r>
              <a:rPr lang="en-US" dirty="0" smtClean="0"/>
              <a:t>. </a:t>
            </a:r>
            <a:r>
              <a:rPr lang="en-US" dirty="0"/>
              <a:t>Who was missing?  Who left the classroom?  Who sat near you?  What were you wearing?  What did you study/discuss</a:t>
            </a:r>
            <a:r>
              <a:rPr lang="en-US" dirty="0" smtClean="0"/>
              <a:t>?  What made you laugh?  What frustrated you?</a:t>
            </a:r>
          </a:p>
          <a:p>
            <a:pPr lvl="1"/>
            <a:endParaRPr lang="en-US" dirty="0" smtClean="0"/>
          </a:p>
        </p:txBody>
      </p:sp>
    </p:spTree>
    <p:extLst>
      <p:ext uri="{BB962C8B-B14F-4D97-AF65-F5344CB8AC3E}">
        <p14:creationId xmlns:p14="http://schemas.microsoft.com/office/powerpoint/2010/main" val="103240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a partner, compare details from your last entry.</a:t>
            </a:r>
            <a:endParaRPr lang="en-US" dirty="0"/>
          </a:p>
        </p:txBody>
      </p:sp>
      <p:sp>
        <p:nvSpPr>
          <p:cNvPr id="3" name="Content Placeholder 2"/>
          <p:cNvSpPr>
            <a:spLocks noGrp="1"/>
          </p:cNvSpPr>
          <p:nvPr>
            <p:ph idx="1"/>
          </p:nvPr>
        </p:nvSpPr>
        <p:spPr/>
        <p:txBody>
          <a:bodyPr>
            <a:normAutofit/>
          </a:bodyPr>
          <a:lstStyle/>
          <a:p>
            <a:r>
              <a:rPr lang="en-US" sz="3200" dirty="0" smtClean="0"/>
              <a:t>If you each told the story to police in separate rooms, would the police be suspicious?  </a:t>
            </a:r>
          </a:p>
          <a:p>
            <a:r>
              <a:rPr lang="en-US" sz="3200" dirty="0" smtClean="0"/>
              <a:t>Who would be deemed as more trustworthy?  Why?</a:t>
            </a:r>
            <a:endParaRPr lang="en-US" sz="3200" dirty="0"/>
          </a:p>
        </p:txBody>
      </p:sp>
    </p:spTree>
    <p:extLst>
      <p:ext uri="{BB962C8B-B14F-4D97-AF65-F5344CB8AC3E}">
        <p14:creationId xmlns:p14="http://schemas.microsoft.com/office/powerpoint/2010/main" val="606034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the events</a:t>
            </a:r>
            <a:endParaRPr lang="en-US" dirty="0"/>
          </a:p>
        </p:txBody>
      </p:sp>
      <p:sp>
        <p:nvSpPr>
          <p:cNvPr id="3" name="Content Placeholder 2"/>
          <p:cNvSpPr>
            <a:spLocks noGrp="1"/>
          </p:cNvSpPr>
          <p:nvPr>
            <p:ph idx="1"/>
          </p:nvPr>
        </p:nvSpPr>
        <p:spPr/>
        <p:txBody>
          <a:bodyPr/>
          <a:lstStyle/>
          <a:p>
            <a:r>
              <a:rPr lang="en-US" dirty="0" smtClean="0"/>
              <a:t>As you listen, </a:t>
            </a:r>
            <a:r>
              <a:rPr lang="en-US" dirty="0"/>
              <a:t>d</a:t>
            </a:r>
            <a:r>
              <a:rPr lang="en-US" dirty="0" smtClean="0"/>
              <a:t>raw a general timeline of the first episode, and identify the parts of the story using both technical terms and your own terms.</a:t>
            </a:r>
          </a:p>
          <a:p>
            <a:r>
              <a:rPr lang="en-US" dirty="0" smtClean="0"/>
              <a:t>In other words, how is this story put together?  Films often use flashbacks and voiceovers, stories use rising action, setting, description, etc. </a:t>
            </a:r>
          </a:p>
          <a:p>
            <a:r>
              <a:rPr lang="en-US" dirty="0" smtClean="0"/>
              <a:t>Ask yourself:  Why does Sarah Koenig make these structural decisions?</a:t>
            </a:r>
          </a:p>
          <a:p>
            <a:pPr marL="0" indent="0">
              <a:buNone/>
            </a:pPr>
            <a:endParaRPr lang="en-US" dirty="0"/>
          </a:p>
        </p:txBody>
      </p:sp>
    </p:spTree>
    <p:extLst>
      <p:ext uri="{BB962C8B-B14F-4D97-AF65-F5344CB8AC3E}">
        <p14:creationId xmlns:p14="http://schemas.microsoft.com/office/powerpoint/2010/main" val="384707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Connotation practice</a:t>
            </a:r>
            <a:endParaRPr lang="en-US" dirty="0"/>
          </a:p>
        </p:txBody>
      </p:sp>
      <p:sp>
        <p:nvSpPr>
          <p:cNvPr id="4" name="Content Placeholder 3"/>
          <p:cNvSpPr>
            <a:spLocks noGrp="1"/>
          </p:cNvSpPr>
          <p:nvPr>
            <p:ph idx="1"/>
          </p:nvPr>
        </p:nvSpPr>
        <p:spPr/>
        <p:txBody>
          <a:bodyPr>
            <a:normAutofit lnSpcReduction="10000"/>
          </a:bodyPr>
          <a:lstStyle/>
          <a:p>
            <a:r>
              <a:rPr lang="en-US" sz="2800" dirty="0" smtClean="0"/>
              <a:t>Denotation is the dictionary definition of a word.</a:t>
            </a:r>
          </a:p>
          <a:p>
            <a:r>
              <a:rPr lang="en-US" sz="2800" dirty="0" smtClean="0"/>
              <a:t>Connotation is an </a:t>
            </a:r>
            <a:r>
              <a:rPr lang="en-US" sz="2800" dirty="0"/>
              <a:t>idea or quality that a word makes you think about in addition to its </a:t>
            </a:r>
            <a:r>
              <a:rPr lang="en-US" sz="2800" b="1" dirty="0"/>
              <a:t>meaning</a:t>
            </a:r>
            <a:r>
              <a:rPr lang="en-US" sz="2800" dirty="0"/>
              <a:t>. </a:t>
            </a:r>
            <a:endParaRPr lang="en-US" sz="2800" dirty="0" smtClean="0"/>
          </a:p>
          <a:p>
            <a:r>
              <a:rPr lang="en-US" sz="2800" dirty="0" smtClean="0"/>
              <a:t>For example:  The </a:t>
            </a:r>
            <a:r>
              <a:rPr lang="en-US" sz="2800" u="sng" dirty="0" smtClean="0"/>
              <a:t>denotation</a:t>
            </a:r>
            <a:r>
              <a:rPr lang="en-US" sz="2800" dirty="0" smtClean="0"/>
              <a:t> of </a:t>
            </a:r>
            <a:r>
              <a:rPr lang="en-US" sz="2800" i="1" dirty="0" smtClean="0"/>
              <a:t>pig</a:t>
            </a:r>
            <a:r>
              <a:rPr lang="en-US" sz="2800" dirty="0" smtClean="0"/>
              <a:t> is </a:t>
            </a:r>
            <a:r>
              <a:rPr lang="en-US" sz="2800" dirty="0"/>
              <a:t>a young swine of either sex, especially a domestic </a:t>
            </a:r>
            <a:r>
              <a:rPr lang="en-US" sz="2800" dirty="0" smtClean="0"/>
              <a:t>hog.</a:t>
            </a:r>
          </a:p>
          <a:p>
            <a:r>
              <a:rPr lang="en-US" sz="2800" dirty="0" smtClean="0"/>
              <a:t>One </a:t>
            </a:r>
            <a:r>
              <a:rPr lang="en-US" sz="2800" u="sng" dirty="0" smtClean="0"/>
              <a:t>connotation</a:t>
            </a:r>
            <a:r>
              <a:rPr lang="en-US" sz="2800" dirty="0" smtClean="0"/>
              <a:t> of pig is an insensitive, chauvinistic male (sorry, guys)</a:t>
            </a:r>
          </a:p>
          <a:p>
            <a:r>
              <a:rPr lang="en-US" sz="2800" dirty="0" smtClean="0"/>
              <a:t>We will use the first twenty minutes of Episode 1 to determine what meaning we can gather from the connotative patterns used. </a:t>
            </a:r>
            <a:endParaRPr lang="en-US" sz="2800" dirty="0"/>
          </a:p>
        </p:txBody>
      </p:sp>
    </p:spTree>
    <p:extLst>
      <p:ext uri="{BB962C8B-B14F-4D97-AF65-F5344CB8AC3E}">
        <p14:creationId xmlns:p14="http://schemas.microsoft.com/office/powerpoint/2010/main" val="3802057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293</TotalTime>
  <Words>1476</Words>
  <Application>Microsoft Office PowerPoint</Application>
  <PresentationFormat>Custom</PresentationFormat>
  <Paragraphs>121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Vapor Trail</vt:lpstr>
      <vt:lpstr>   thursday, April 20 and Friday April 21</vt:lpstr>
      <vt:lpstr>Today’s agenda</vt:lpstr>
      <vt:lpstr>Unit overview and expectations</vt:lpstr>
      <vt:lpstr>PowerPoint Presentation</vt:lpstr>
      <vt:lpstr>Skills focus includes…</vt:lpstr>
      <vt:lpstr>Memory – how good is yours?</vt:lpstr>
      <vt:lpstr>With a partner, compare details from your last entry.</vt:lpstr>
      <vt:lpstr>Tracking the events</vt:lpstr>
      <vt:lpstr>Connotation practice</vt:lpstr>
      <vt:lpstr>Connotation examples </vt:lpstr>
      <vt:lpstr>Connotative Patterns</vt:lpstr>
      <vt:lpstr>Jay’s story</vt:lpstr>
      <vt:lpstr> adnan’s story</vt:lpstr>
      <vt:lpstr>monday, April 24 and Tuesday, april 25</vt:lpstr>
      <vt:lpstr>Today’s agenda</vt:lpstr>
      <vt:lpstr>Purpose and point of view</vt:lpstr>
      <vt:lpstr>Asia’s letters</vt:lpstr>
      <vt:lpstr>wednesday, April 26 and Thursday, april 27</vt:lpstr>
      <vt:lpstr>Today’s agenda</vt:lpstr>
      <vt:lpstr>Reflection on perspectives  &amp; credibility</vt:lpstr>
      <vt:lpstr>Crazy behavior or typical teen behavior?</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Okay, guinea pigs, here we go!    Monday, April 20</dc:title>
  <dc:creator>Kerri Ault</dc:creator>
  <cp:lastModifiedBy>Windows User</cp:lastModifiedBy>
  <cp:revision>25</cp:revision>
  <dcterms:created xsi:type="dcterms:W3CDTF">2015-04-14T01:23:35Z</dcterms:created>
  <dcterms:modified xsi:type="dcterms:W3CDTF">2017-04-11T20:28:48Z</dcterms:modified>
</cp:coreProperties>
</file>