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5" r:id="rId8"/>
    <p:sldId id="257" r:id="rId9"/>
    <p:sldId id="262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4DEA8B-0F82-466A-9C3E-B609BDFC683E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00DC7A-0AD2-44F8-B22F-B2AAFBEA6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J_htuCMCq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OYLCy5PVgM" TargetMode="External"/><Relationship Id="rId2" Type="http://schemas.openxmlformats.org/officeDocument/2006/relationships/hyperlink" Target="https://www.youtube.com/watch?v=NyDDyT1lDh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thurs</a:t>
            </a:r>
            <a:r>
              <a:rPr lang="en-US" dirty="0" err="1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11.17 </a:t>
            </a:r>
            <a:r>
              <a:rPr lang="en-US" dirty="0" smtClean="0"/>
              <a:t>and </a:t>
            </a:r>
            <a:r>
              <a:rPr lang="en-US" dirty="0" err="1" smtClean="0"/>
              <a:t>fri</a:t>
            </a:r>
            <a:r>
              <a:rPr lang="en-US" dirty="0" err="1" smtClean="0"/>
              <a:t>day</a:t>
            </a:r>
            <a:r>
              <a:rPr lang="en-US" smtClean="0"/>
              <a:t>, </a:t>
            </a:r>
            <a:r>
              <a:rPr lang="en-US" smtClean="0"/>
              <a:t>11.18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have your spiral and Pyramid of Hate handout on your desk..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Chapter 3 Discussion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Your group will answer one of these questions in your spiral. Be ready to discuss your responses with the class.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1.  In this excerpt from </a:t>
            </a:r>
            <a:r>
              <a:rPr lang="en-US" sz="2000" dirty="0" err="1" smtClean="0"/>
              <a:t>Elie</a:t>
            </a:r>
            <a:r>
              <a:rPr lang="en-US" sz="2000" dirty="0" smtClean="0"/>
              <a:t> Wiesel’s Night, how did the Nazis dehumanize Jews?</a:t>
            </a:r>
          </a:p>
          <a:p>
            <a:pPr>
              <a:buNone/>
            </a:pPr>
            <a:r>
              <a:rPr lang="en-US" sz="2000" dirty="0" smtClean="0"/>
              <a:t>2.  Why do you think the older men did not want the younger men to revolt?</a:t>
            </a:r>
          </a:p>
          <a:p>
            <a:pPr>
              <a:buNone/>
            </a:pPr>
            <a:r>
              <a:rPr lang="en-US" sz="2000" dirty="0" smtClean="0"/>
              <a:t>3.  Why were </a:t>
            </a:r>
            <a:r>
              <a:rPr lang="en-US" sz="2000" dirty="0" err="1" smtClean="0"/>
              <a:t>Elie</a:t>
            </a:r>
            <a:r>
              <a:rPr lang="en-US" sz="2000" dirty="0" smtClean="0"/>
              <a:t> Wiesel and his father told to lie about their ages?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All groups will  complete the following: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Choose one moment that was a defining moment or a turning point in </a:t>
            </a:r>
            <a:r>
              <a:rPr lang="en-US" sz="2000" dirty="0" err="1" smtClean="0"/>
              <a:t>Elie’s</a:t>
            </a:r>
            <a:r>
              <a:rPr lang="en-US" sz="2000" dirty="0" smtClean="0"/>
              <a:t> life from this excerpt.  </a:t>
            </a:r>
            <a:r>
              <a:rPr lang="en-US" sz="2000" b="1" dirty="0" smtClean="0"/>
              <a:t>Copy it into your spiral.</a:t>
            </a:r>
            <a:r>
              <a:rPr lang="en-US" sz="2000" dirty="0" smtClean="0"/>
              <a:t>  How did this moment change his perception of the world, relationships, life, other people, and/or even himself?</a:t>
            </a:r>
          </a:p>
        </p:txBody>
      </p:sp>
    </p:spTree>
    <p:extLst>
      <p:ext uri="{BB962C8B-B14F-4D97-AF65-F5344CB8AC3E}">
        <p14:creationId xmlns:p14="http://schemas.microsoft.com/office/powerpoint/2010/main" val="38780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excerpt that begins, “One Sunday, when half of us…” and ends “In the afternoon we went cheerfully </a:t>
            </a:r>
            <a:r>
              <a:rPr lang="en-US" smtClean="0"/>
              <a:t>to clear </a:t>
            </a:r>
            <a:r>
              <a:rPr lang="en-US" dirty="0" smtClean="0"/>
              <a:t>away the ruins,” (bottom of 38- middle of 40).</a:t>
            </a:r>
          </a:p>
          <a:p>
            <a:r>
              <a:rPr lang="en-US" dirty="0" smtClean="0"/>
              <a:t>Update the Pyramid of Hate for the excerpts from </a:t>
            </a:r>
            <a:r>
              <a:rPr lang="en-US" dirty="0" err="1" smtClean="0"/>
              <a:t>Chs</a:t>
            </a:r>
            <a:r>
              <a:rPr lang="en-US" dirty="0" smtClean="0"/>
              <a:t>. 3 and 4.  </a:t>
            </a:r>
          </a:p>
          <a:p>
            <a:r>
              <a:rPr lang="en-US" dirty="0" smtClean="0"/>
              <a:t>Include at least 4 details; record each in the correct level.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would recommend that each member of your group choose a database or website to use.</a:t>
            </a:r>
          </a:p>
          <a:p>
            <a:pPr lvl="1"/>
            <a:r>
              <a:rPr lang="en-US" dirty="0" smtClean="0"/>
              <a:t>At least one person should look for a primary source (letter, photograph, interview, image from that time period)</a:t>
            </a:r>
          </a:p>
          <a:p>
            <a:pPr lvl="1"/>
            <a:r>
              <a:rPr lang="en-US" dirty="0" smtClean="0"/>
              <a:t>Another person look for a secondary source regarding the oppressed group.</a:t>
            </a:r>
          </a:p>
          <a:p>
            <a:pPr lvl="1"/>
            <a:r>
              <a:rPr lang="en-US" dirty="0" smtClean="0"/>
              <a:t>Use the assignment sheet and the pyramid template and timeline to assist you while researching.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Jim Crow/Nuremberg chart</a:t>
            </a:r>
          </a:p>
          <a:p>
            <a:r>
              <a:rPr lang="en-US" dirty="0" smtClean="0"/>
              <a:t>Group Decisions:  Group to research; working thesis</a:t>
            </a:r>
          </a:p>
          <a:p>
            <a:r>
              <a:rPr lang="en-US" dirty="0" smtClean="0"/>
              <a:t>Do Now:  Conformity</a:t>
            </a:r>
          </a:p>
          <a:p>
            <a:r>
              <a:rPr lang="en-US" dirty="0" smtClean="0"/>
              <a:t>Asch and </a:t>
            </a:r>
            <a:r>
              <a:rPr lang="en-US" dirty="0" err="1" smtClean="0"/>
              <a:t>Milgram</a:t>
            </a:r>
            <a:r>
              <a:rPr lang="en-US" dirty="0" smtClean="0"/>
              <a:t> Experiments analysis, questions, and class discussion</a:t>
            </a:r>
          </a:p>
          <a:p>
            <a:r>
              <a:rPr lang="en-US" dirty="0" smtClean="0"/>
              <a:t>Read Chapter 2/Update Pyramid of Hate – </a:t>
            </a:r>
            <a:r>
              <a:rPr lang="en-US" dirty="0" err="1" smtClean="0"/>
              <a:t>Chs</a:t>
            </a:r>
            <a:r>
              <a:rPr lang="en-US" dirty="0" smtClean="0"/>
              <a:t>.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spiral, write your own definition of the word “conformity”.</a:t>
            </a:r>
          </a:p>
          <a:p>
            <a:r>
              <a:rPr lang="en-US" i="1" dirty="0" smtClean="0"/>
              <a:t>Webster’s Dictionary</a:t>
            </a:r>
            <a:r>
              <a:rPr lang="en-US" dirty="0" smtClean="0"/>
              <a:t> defines “conformity” as agreement in form, manner, or character.  Copy this definition into your spiral.</a:t>
            </a:r>
          </a:p>
          <a:p>
            <a:r>
              <a:rPr lang="en-US" dirty="0" smtClean="0">
                <a:hlinkClick r:id="rId2"/>
              </a:rPr>
              <a:t>Dead Poet's Society</a:t>
            </a: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Thematic Strand:  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work in groups of no more than 3 to study and respond to questions about two studies:</a:t>
            </a:r>
          </a:p>
          <a:p>
            <a:r>
              <a:rPr lang="en-US" dirty="0" smtClean="0"/>
              <a:t>The Asch Study: Psychology of Conformity</a:t>
            </a:r>
          </a:p>
          <a:p>
            <a:pPr marL="36576" indent="0">
              <a:buNone/>
            </a:pPr>
            <a:r>
              <a:rPr lang="en-US" dirty="0" smtClean="0">
                <a:hlinkClick r:id="rId2"/>
              </a:rPr>
              <a:t>Asch Experiment</a:t>
            </a:r>
            <a:endParaRPr lang="en-US" dirty="0" smtClean="0"/>
          </a:p>
          <a:p>
            <a:r>
              <a:rPr lang="en-US" dirty="0" err="1" smtClean="0"/>
              <a:t>Milgram’s</a:t>
            </a:r>
            <a:r>
              <a:rPr lang="en-US" dirty="0" smtClean="0"/>
              <a:t> Experiments</a:t>
            </a:r>
          </a:p>
          <a:p>
            <a:pPr marL="36576" indent="0">
              <a:buNone/>
            </a:pPr>
            <a:r>
              <a:rPr lang="en-US" dirty="0" smtClean="0">
                <a:hlinkClick r:id="rId3"/>
              </a:rPr>
              <a:t>Milgram</a:t>
            </a: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of Conformity</a:t>
            </a:r>
            <a:br>
              <a:rPr lang="en-US" dirty="0" smtClean="0"/>
            </a:br>
            <a:r>
              <a:rPr lang="en-US" sz="2200" dirty="0" smtClean="0"/>
              <a:t>Answer the following in your spiral and be ready to discuss: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the reasons for conformity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sz="2000" dirty="0" smtClean="0"/>
              <a:t>Why do you think people conformed in Ashe?</a:t>
            </a:r>
          </a:p>
          <a:p>
            <a:pPr marL="36576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Why do you think people conformed in </a:t>
            </a:r>
            <a:r>
              <a:rPr lang="en-US" sz="2000" dirty="0" err="1" smtClean="0"/>
              <a:t>Milgram</a:t>
            </a:r>
            <a:r>
              <a:rPr lang="en-US" sz="2000" dirty="0" smtClean="0"/>
              <a:t>?</a:t>
            </a:r>
          </a:p>
          <a:p>
            <a:r>
              <a:rPr lang="en-US" sz="2800" dirty="0" smtClean="0"/>
              <a:t>When people didn’t conform, what were the circumstances?</a:t>
            </a:r>
          </a:p>
          <a:p>
            <a:r>
              <a:rPr lang="en-US" sz="2800" dirty="0" smtClean="0"/>
              <a:t>What are some possible conclusions about human nature that can be drawn from the reasons why people didn’t conform?</a:t>
            </a:r>
          </a:p>
          <a:p>
            <a:r>
              <a:rPr lang="en-US" sz="2800" dirty="0" smtClean="0"/>
              <a:t>Do these studies help to explain any aspect of the Holocaust?  Why or why not?</a:t>
            </a:r>
            <a:endParaRPr lang="en-US" sz="2800" dirty="0"/>
          </a:p>
          <a:p>
            <a:pPr marL="3657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11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tuesday</a:t>
            </a:r>
            <a:r>
              <a:rPr lang="en-US" dirty="0" smtClean="0"/>
              <a:t>, 11.24 and Monday, 12.30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pick up your spiral as you enter the room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Now:  Peer Pressure</a:t>
            </a:r>
          </a:p>
          <a:p>
            <a:r>
              <a:rPr lang="en-US" dirty="0" smtClean="0"/>
              <a:t>Working in groups to understand Thematic Strand of peer pressure in Wiesel’s </a:t>
            </a:r>
            <a:r>
              <a:rPr lang="en-US" i="1" dirty="0" smtClean="0"/>
              <a:t>Night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i="1" dirty="0" smtClean="0"/>
              <a:t>Night</a:t>
            </a:r>
            <a:r>
              <a:rPr lang="en-US" dirty="0" smtClean="0"/>
              <a:t> excerpt (from chapter 3)</a:t>
            </a:r>
          </a:p>
          <a:p>
            <a:r>
              <a:rPr lang="en-US" dirty="0" smtClean="0"/>
              <a:t>Analysis and response to questions over excerpt</a:t>
            </a:r>
          </a:p>
          <a:p>
            <a:r>
              <a:rPr lang="en-US" dirty="0" smtClean="0"/>
              <a:t>Class discussion of group findings</a:t>
            </a:r>
          </a:p>
          <a:p>
            <a:r>
              <a:rPr lang="en-US" dirty="0" smtClean="0"/>
              <a:t>Research time – oppressed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Now:  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a list of at least 5 ways you are pressured to conform.  In addition to peer pressure, you may also want to consider family pressures and societal pressures.</a:t>
            </a:r>
          </a:p>
          <a:p>
            <a:r>
              <a:rPr lang="en-US" dirty="0" smtClean="0"/>
              <a:t>What are the negative effects of peer pressure?</a:t>
            </a:r>
          </a:p>
          <a:p>
            <a:r>
              <a:rPr lang="en-US" dirty="0" smtClean="0"/>
              <a:t>Can there be positive effects of peer pressure? 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 in </a:t>
            </a:r>
            <a:r>
              <a:rPr lang="en-US" i="1" dirty="0" smtClean="0"/>
              <a:t>Night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group of no more than 3 people, you will read the excerpt “The Final Solution” from Chapter 3 of </a:t>
            </a:r>
            <a:r>
              <a:rPr lang="en-US" i="1" dirty="0" smtClean="0"/>
              <a:t>Night</a:t>
            </a:r>
            <a:r>
              <a:rPr lang="en-US" dirty="0" smtClean="0"/>
              <a:t> aloud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541</TotalTime>
  <Words>578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thursday, 11.17 and friday, 11.18</vt:lpstr>
      <vt:lpstr>Today’s Agenda</vt:lpstr>
      <vt:lpstr>Do Now:  Conformity</vt:lpstr>
      <vt:lpstr>Thematic Strand:  Peer Pressure</vt:lpstr>
      <vt:lpstr>Psychology of Conformity Answer the following in your spiral and be ready to discuss:</vt:lpstr>
      <vt:lpstr>tuesday, 11.24 and Monday, 12.30</vt:lpstr>
      <vt:lpstr>Today’s Agenda</vt:lpstr>
      <vt:lpstr>Do Now:  Peer Pressure</vt:lpstr>
      <vt:lpstr>Peer Pressure in Night</vt:lpstr>
      <vt:lpstr>Chapter 3 Discussion Questions</vt:lpstr>
      <vt:lpstr>Pyramid of Hate</vt:lpstr>
      <vt:lpstr>Research Time…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2013-11-07T13:55:57Z</dcterms:created>
  <dcterms:modified xsi:type="dcterms:W3CDTF">2016-11-16T14:11:42Z</dcterms:modified>
</cp:coreProperties>
</file>