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98" r:id="rId2"/>
    <p:sldId id="299" r:id="rId3"/>
    <p:sldId id="319" r:id="rId4"/>
    <p:sldId id="300" r:id="rId5"/>
    <p:sldId id="256" r:id="rId6"/>
    <p:sldId id="257" r:id="rId7"/>
    <p:sldId id="259" r:id="rId8"/>
    <p:sldId id="261" r:id="rId9"/>
    <p:sldId id="292" r:id="rId10"/>
    <p:sldId id="262" r:id="rId11"/>
    <p:sldId id="263" r:id="rId12"/>
    <p:sldId id="264" r:id="rId13"/>
    <p:sldId id="320" r:id="rId14"/>
    <p:sldId id="317" r:id="rId15"/>
    <p:sldId id="29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45" autoAdjust="0"/>
    <p:restoredTop sz="86429" autoAdjust="0"/>
  </p:normalViewPr>
  <p:slideViewPr>
    <p:cSldViewPr>
      <p:cViewPr varScale="1">
        <p:scale>
          <a:sx n="72" d="100"/>
          <a:sy n="72" d="100"/>
        </p:scale>
        <p:origin x="-17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2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1276C-C2F6-4FAF-A017-9833425DFEAB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0A911-AE28-4597-B59B-A1179B840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73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0A911-AE28-4597-B59B-A1179B8401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52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2/15/2017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2/15/2017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2/15/2017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2/15/2017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2/15/2017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2/15/2017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2/15/2017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2/15/2017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2/15/2017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2/15/2017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F6BCBE8-30B0-4476-8762-9236B142003A}" type="datetimeFigureOut">
              <a:rPr lang="en-US" smtClean="0"/>
              <a:pPr/>
              <a:t>2/15/2017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F6BCBE8-30B0-4476-8762-9236B142003A}" type="datetimeFigureOut">
              <a:rPr lang="en-US" smtClean="0"/>
              <a:pPr/>
              <a:t>2/15/2017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 smtClean="0"/>
              <a:t>Macbeth 2: Fleance’s Triumph</a:t>
            </a:r>
            <a:br>
              <a:rPr lang="en-US" i="1" dirty="0" smtClean="0"/>
            </a:br>
            <a:r>
              <a:rPr lang="en-US" sz="4000" dirty="0" smtClean="0"/>
              <a:t>Please pick up your spiral as you enter.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Now for our next unit…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58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Dystopias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i="0" baseline="0" dirty="0" smtClean="0"/>
              <a:t>Orwell’s </a:t>
            </a:r>
            <a:r>
              <a:rPr lang="en-US" i="1" baseline="0" dirty="0" smtClean="0"/>
              <a:t>1984</a:t>
            </a:r>
          </a:p>
        </p:txBody>
      </p:sp>
      <p:pic>
        <p:nvPicPr>
          <p:cNvPr id="4" name="Picture 4" descr="bigbroth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743200"/>
            <a:ext cx="2865437" cy="366712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Dystopias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Huxley’s </a:t>
            </a:r>
            <a:r>
              <a:rPr lang="en-US" i="1" baseline="0" dirty="0" smtClean="0"/>
              <a:t>Brave New World</a:t>
            </a:r>
            <a:endParaRPr lang="en-US" baseline="0" dirty="0" smtClean="0"/>
          </a:p>
        </p:txBody>
      </p:sp>
      <p:pic>
        <p:nvPicPr>
          <p:cNvPr id="32770" name="Picture 2" descr="http://informationalwarfare.files.wordpress.com/2009/01/brave_new_world_cover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540706"/>
            <a:ext cx="4419600" cy="4317294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Dystopias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Bradbury’s </a:t>
            </a:r>
            <a:r>
              <a:rPr lang="en-US" i="1" baseline="0" dirty="0" smtClean="0"/>
              <a:t>Fahrenheit 451</a:t>
            </a:r>
          </a:p>
        </p:txBody>
      </p:sp>
      <p:pic>
        <p:nvPicPr>
          <p:cNvPr id="4" name="Picture 6" descr="newbookburn"/>
          <p:cNvPicPr>
            <a:picLocks noChangeAspect="1" noChangeArrowheads="1"/>
          </p:cNvPicPr>
          <p:nvPr/>
        </p:nvPicPr>
        <p:blipFill>
          <a:blip r:embed="rId3" cstate="print"/>
          <a:srcRect b="31792"/>
          <a:stretch>
            <a:fillRect/>
          </a:stretch>
        </p:blipFill>
        <p:spPr bwMode="auto">
          <a:xfrm>
            <a:off x="2438400" y="2743200"/>
            <a:ext cx="4096134" cy="387032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Work Cited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name, First name.  </a:t>
            </a:r>
            <a:r>
              <a:rPr lang="en-US" i="1" u="sng" dirty="0" smtClean="0"/>
              <a:t>Title.</a:t>
            </a:r>
            <a:r>
              <a:rPr lang="en-US" dirty="0" smtClean="0"/>
              <a:t>  Publisher,    	Publication date, Location.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r>
              <a:rPr lang="en-US" dirty="0" smtClean="0"/>
              <a:t>Shelley, Mary.  </a:t>
            </a:r>
            <a:r>
              <a:rPr lang="en-US" i="1" u="sng" dirty="0" smtClean="0"/>
              <a:t>Frankenstein.</a:t>
            </a:r>
            <a:r>
              <a:rPr lang="en-US" dirty="0" smtClean="0"/>
              <a:t>  Glencoe 	McGraw-Hill, 2000, New York.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14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Reading Day 1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andara" pitchFamily="34" charset="0"/>
              </a:rPr>
              <a:t>In your spiral, set up a chart like this: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andara" pitchFamily="34" charset="0"/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484159"/>
              </p:ext>
            </p:extLst>
          </p:nvPr>
        </p:nvGraphicFramePr>
        <p:xfrm>
          <a:off x="1066800" y="2529423"/>
          <a:ext cx="7315200" cy="4328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</a:tblGrid>
              <a:tr h="179054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What</a:t>
                      </a:r>
                      <a:r>
                        <a:rPr lang="en-US" sz="1800" baseline="0" dirty="0" smtClean="0"/>
                        <a:t> is frightening about this society (Dystopian view)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What</a:t>
                      </a:r>
                      <a:r>
                        <a:rPr lang="en-US" sz="1800" baseline="0" dirty="0" smtClean="0"/>
                        <a:t> could be perceived as positive about this society (Utopian view)</a:t>
                      </a:r>
                      <a:endParaRPr lang="en-US" sz="1800" dirty="0"/>
                    </a:p>
                  </a:txBody>
                  <a:tcPr/>
                </a:tc>
              </a:tr>
              <a:tr h="8460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460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460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aspects of this society are negative or frightening?</a:t>
            </a:r>
          </a:p>
          <a:p>
            <a:r>
              <a:rPr lang="en-US" dirty="0" smtClean="0"/>
              <a:t>Which aspects seem positive or beneficial?</a:t>
            </a:r>
          </a:p>
          <a:p>
            <a:r>
              <a:rPr lang="en-US" dirty="0" smtClean="0"/>
              <a:t>Which aspects do you see mirrored in your own ideas of a dystopian or utopian society?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2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Just kidding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next unit focuses on Dystopian literature.</a:t>
            </a:r>
          </a:p>
          <a:p>
            <a:r>
              <a:rPr lang="en-US" dirty="0" smtClean="0"/>
              <a:t>I like to say the novels are about sex, drugs, violence, and mind control. This is kind of a joke, but also fairly accurate. </a:t>
            </a:r>
          </a:p>
          <a:p>
            <a:r>
              <a:rPr lang="en-US" dirty="0" smtClean="0"/>
              <a:t>These works involve societies that are completely different, yet eerily similar to some aspects of our own.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86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Dystopian Literature </a:t>
            </a:r>
            <a:r>
              <a:rPr lang="en-US" dirty="0" smtClean="0"/>
              <a:t>Introduction:</a:t>
            </a:r>
          </a:p>
          <a:p>
            <a:pPr lvl="1"/>
            <a:r>
              <a:rPr lang="en-US" dirty="0" smtClean="0"/>
              <a:t>Your own utopia and dystopia</a:t>
            </a:r>
          </a:p>
          <a:p>
            <a:pPr lvl="1"/>
            <a:r>
              <a:rPr lang="en-US" dirty="0" smtClean="0"/>
              <a:t>Dystopias versus Utopias</a:t>
            </a:r>
          </a:p>
          <a:p>
            <a:pPr lvl="1"/>
            <a:r>
              <a:rPr lang="en-US" dirty="0" smtClean="0"/>
              <a:t>Get your read 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utopia and dystopia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Take a few minutes to jot down your ideas about the following prompts:</a:t>
            </a:r>
          </a:p>
          <a:p>
            <a:pPr lvl="1"/>
            <a:r>
              <a:rPr lang="en-US" sz="3600" dirty="0" smtClean="0"/>
              <a:t>What would your perfect world look like?</a:t>
            </a:r>
          </a:p>
          <a:p>
            <a:pPr lvl="1"/>
            <a:r>
              <a:rPr lang="en-US" sz="3600" dirty="0" smtClean="0"/>
              <a:t>Now, what would the opposite look like?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5836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8077200" cy="1673352"/>
          </a:xfrm>
        </p:spPr>
        <p:txBody>
          <a:bodyPr/>
          <a:lstStyle/>
          <a:p>
            <a:pPr algn="ctr"/>
            <a:r>
              <a:rPr lang="en-US" dirty="0" smtClean="0"/>
              <a:t>Utopias and Dystopias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314" name="Picture 2" descr="http://www.cold-moon.com/images/Motivators/GMs/Dystop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057400"/>
            <a:ext cx="6000750" cy="48006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Utopia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486400" cy="4625609"/>
          </a:xfrm>
        </p:spPr>
        <p:txBody>
          <a:bodyPr/>
          <a:lstStyle/>
          <a:p>
            <a:r>
              <a:rPr lang="en-US" dirty="0" smtClean="0"/>
              <a:t>Ou</a:t>
            </a:r>
            <a:r>
              <a:rPr lang="en-US" baseline="0" dirty="0" smtClean="0"/>
              <a:t> = No, not</a:t>
            </a:r>
          </a:p>
          <a:p>
            <a:r>
              <a:rPr lang="en-US" baseline="0" dirty="0" smtClean="0"/>
              <a:t>Topos = Place</a:t>
            </a:r>
          </a:p>
          <a:p>
            <a:endParaRPr lang="en-US" dirty="0" smtClean="0"/>
          </a:p>
          <a:p>
            <a:r>
              <a:rPr lang="en-US" dirty="0" smtClean="0"/>
              <a:t>Optimistic vision of future society</a:t>
            </a:r>
          </a:p>
          <a:p>
            <a:pPr lvl="1"/>
            <a:r>
              <a:rPr lang="en-US" baseline="0" dirty="0" smtClean="0"/>
              <a:t>Agrarian/Natural</a:t>
            </a:r>
          </a:p>
          <a:p>
            <a:pPr lvl="1"/>
            <a:r>
              <a:rPr lang="en-US" dirty="0" smtClean="0"/>
              <a:t>Communistic/Socialistic</a:t>
            </a:r>
          </a:p>
          <a:p>
            <a:pPr lvl="1"/>
            <a:r>
              <a:rPr lang="en-US" baseline="0" dirty="0" smtClean="0"/>
              <a:t>Religious/Spiritual</a:t>
            </a:r>
          </a:p>
        </p:txBody>
      </p:sp>
      <p:pic>
        <p:nvPicPr>
          <p:cNvPr id="4" name="Picture 4" descr="utopia1"/>
          <p:cNvPicPr>
            <a:picLocks noChangeAspect="1" noChangeArrowheads="1"/>
          </p:cNvPicPr>
          <p:nvPr/>
        </p:nvPicPr>
        <p:blipFill>
          <a:blip r:embed="rId3" cstate="print"/>
          <a:srcRect l="3819" r="3819"/>
          <a:stretch>
            <a:fillRect/>
          </a:stretch>
        </p:blipFill>
        <p:spPr bwMode="auto">
          <a:xfrm>
            <a:off x="6019800" y="2362200"/>
            <a:ext cx="2879725" cy="311785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Real Attempts at Utopias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baseline="0" dirty="0" smtClean="0"/>
              <a:t>The Transcendentalists at Brook Farm</a:t>
            </a:r>
          </a:p>
          <a:p>
            <a:pPr lvl="1"/>
            <a:r>
              <a:rPr lang="en-US" sz="2200" dirty="0" smtClean="0"/>
              <a:t>Massachusetts in the 1840s</a:t>
            </a:r>
          </a:p>
          <a:p>
            <a:pPr lvl="1"/>
            <a:r>
              <a:rPr lang="en-US" sz="2200" baseline="0" dirty="0" smtClean="0"/>
              <a:t>Members tried to balance work and labor</a:t>
            </a:r>
          </a:p>
          <a:p>
            <a:pPr lvl="1"/>
            <a:r>
              <a:rPr lang="en-US" sz="2200" dirty="0" smtClean="0"/>
              <a:t>Never financially profitable, but devastated by a fire that burned down their major structure</a:t>
            </a:r>
          </a:p>
          <a:p>
            <a:pPr lvl="1"/>
            <a:endParaRPr lang="en-US" sz="2400" dirty="0" smtClean="0"/>
          </a:p>
          <a:p>
            <a:r>
              <a:rPr lang="en-US" sz="2400" baseline="0" dirty="0" smtClean="0"/>
              <a:t>The Perfectionists</a:t>
            </a:r>
            <a:r>
              <a:rPr lang="en-US" sz="2400" dirty="0" smtClean="0"/>
              <a:t> at </a:t>
            </a:r>
            <a:r>
              <a:rPr lang="en-US" sz="2400" baseline="0" dirty="0" smtClean="0"/>
              <a:t>Oneida</a:t>
            </a:r>
          </a:p>
          <a:p>
            <a:pPr lvl="1"/>
            <a:r>
              <a:rPr lang="en-US" sz="2200" dirty="0" smtClean="0"/>
              <a:t>Started in the late 1840’s in New York</a:t>
            </a:r>
          </a:p>
          <a:p>
            <a:pPr lvl="1"/>
            <a:r>
              <a:rPr lang="en-US" sz="2200" dirty="0" smtClean="0"/>
              <a:t>Believed the Second Coming happened in the year 70 A.D. and thus perfection was possible</a:t>
            </a:r>
          </a:p>
          <a:p>
            <a:pPr lvl="1"/>
            <a:r>
              <a:rPr lang="en-US" sz="2200" baseline="0" dirty="0" smtClean="0"/>
              <a:t>Group</a:t>
            </a:r>
            <a:r>
              <a:rPr lang="en-US" sz="2200" dirty="0" smtClean="0"/>
              <a:t> eventually disbanded and became the Oneida Silverware Company</a:t>
            </a:r>
            <a:endParaRPr lang="en-US" sz="2200" baseline="0" dirty="0" smtClean="0"/>
          </a:p>
          <a:p>
            <a:endParaRPr lang="en-US" sz="2400" dirty="0"/>
          </a:p>
          <a:p>
            <a:r>
              <a:rPr lang="en-US" sz="2400" baseline="0" dirty="0" smtClean="0"/>
              <a:t>Jonestown</a:t>
            </a:r>
          </a:p>
          <a:p>
            <a:pPr lvl="1"/>
            <a:r>
              <a:rPr lang="en-US" sz="2400" dirty="0" smtClean="0"/>
              <a:t>Founded in South America by Jim Jones</a:t>
            </a:r>
          </a:p>
          <a:p>
            <a:pPr lvl="1"/>
            <a:r>
              <a:rPr lang="en-US" sz="2400" baseline="0" dirty="0" smtClean="0"/>
              <a:t>In</a:t>
            </a:r>
            <a:r>
              <a:rPr lang="en-US" sz="2400" dirty="0" smtClean="0"/>
              <a:t> 1978, 909 people died by self-induced cyanide poisoning</a:t>
            </a:r>
            <a:endParaRPr lang="en-US" sz="2400" baseline="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Dystopias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aseline="0" dirty="0" smtClean="0"/>
              <a:t>Dys = bad, wrong		Topos = place</a:t>
            </a:r>
          </a:p>
          <a:p>
            <a:pPr lvl="0"/>
            <a:endParaRPr lang="en-US" baseline="0" dirty="0" smtClean="0"/>
          </a:p>
          <a:p>
            <a:pPr lvl="0"/>
            <a:r>
              <a:rPr kumimoji="0"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 common themes :</a:t>
            </a:r>
          </a:p>
          <a:p>
            <a:pPr lvl="1"/>
            <a:r>
              <a:rPr lang="en-US" sz="2800" dirty="0" smtClean="0"/>
              <a:t>Subjection, destruction, or </a:t>
            </a:r>
            <a:r>
              <a:rPr kumimoji="0"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mastery of nature</a:t>
            </a:r>
          </a:p>
          <a:p>
            <a:pPr lvl="2"/>
            <a:r>
              <a:rPr kumimoji="0"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Nature becomes barren or turns against humankind</a:t>
            </a:r>
          </a:p>
          <a:p>
            <a:pPr lvl="1"/>
            <a:r>
              <a:rPr kumimoji="0"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Technological advances enslave humans or regiment their lives</a:t>
            </a:r>
          </a:p>
          <a:p>
            <a:pPr lvl="1"/>
            <a:r>
              <a:rPr kumimoji="0"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Mandatory division of people in society into castes or groups with specialized functions</a:t>
            </a:r>
          </a:p>
          <a:p>
            <a:pPr lvl="1"/>
            <a:r>
              <a:rPr kumimoji="0"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Collective loss of memory and history </a:t>
            </a:r>
          </a:p>
          <a:p>
            <a:pPr lvl="1"/>
            <a:r>
              <a:rPr lang="en-US" dirty="0" smtClean="0"/>
              <a:t>State </a:t>
            </a:r>
            <a:r>
              <a:rPr kumimoji="0"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manipulation of humans </a:t>
            </a:r>
          </a:p>
          <a:p>
            <a:pPr lvl="1"/>
            <a:r>
              <a:rPr kumimoji="0"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Dehumanization</a:t>
            </a:r>
            <a:endParaRPr lang="en-US" baseline="0" dirty="0" smtClean="0"/>
          </a:p>
          <a:p>
            <a:pPr lvl="0"/>
            <a:endParaRPr lang="en-US" baseline="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Total Terror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Effect on the Individual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No guarantees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Total submission and total sacrifice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Destruction of the very basis of social relations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19610</TotalTime>
  <Words>364</Words>
  <Application>Microsoft Office PowerPoint</Application>
  <PresentationFormat>On-screen Show (4:3)</PresentationFormat>
  <Paragraphs>77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Macbeth 2: Fleance’s Triumph Please pick up your spiral as you enter.</vt:lpstr>
      <vt:lpstr>Just kidding</vt:lpstr>
      <vt:lpstr>Today’s Agenda</vt:lpstr>
      <vt:lpstr>My utopia and dystopia</vt:lpstr>
      <vt:lpstr>Utopias and Dystopias</vt:lpstr>
      <vt:lpstr>Utopia</vt:lpstr>
      <vt:lpstr>Real Attempts at Utopias</vt:lpstr>
      <vt:lpstr>Dystopias</vt:lpstr>
      <vt:lpstr>Total Terror</vt:lpstr>
      <vt:lpstr>Dystopias</vt:lpstr>
      <vt:lpstr>Dystopias</vt:lpstr>
      <vt:lpstr>Dystopias</vt:lpstr>
      <vt:lpstr>MLA Work Cited Entry</vt:lpstr>
      <vt:lpstr>Reading Day 1 Summary</vt:lpstr>
      <vt:lpstr>Questions to Consider</vt:lpstr>
    </vt:vector>
  </TitlesOfParts>
  <Company>Austin Independent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Handmaid’s Tale: Utopias and Dystopias</dc:title>
  <dc:creator>bhudson1</dc:creator>
  <cp:lastModifiedBy>Windows User</cp:lastModifiedBy>
  <cp:revision>76</cp:revision>
  <dcterms:created xsi:type="dcterms:W3CDTF">2010-01-11T17:38:11Z</dcterms:created>
  <dcterms:modified xsi:type="dcterms:W3CDTF">2017-02-15T19:51:13Z</dcterms:modified>
</cp:coreProperties>
</file>