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8" r:id="rId3"/>
    <p:sldId id="272" r:id="rId4"/>
    <p:sldId id="267" r:id="rId5"/>
    <p:sldId id="268" r:id="rId6"/>
    <p:sldId id="273" r:id="rId7"/>
    <p:sldId id="259" r:id="rId8"/>
    <p:sldId id="266" r:id="rId9"/>
    <p:sldId id="260" r:id="rId10"/>
    <p:sldId id="271" r:id="rId11"/>
    <p:sldId id="275" r:id="rId12"/>
    <p:sldId id="276" r:id="rId13"/>
    <p:sldId id="261" r:id="rId14"/>
    <p:sldId id="274" r:id="rId15"/>
    <p:sldId id="262" r:id="rId16"/>
    <p:sldId id="263" r:id="rId17"/>
    <p:sldId id="264" r:id="rId18"/>
    <p:sldId id="277" r:id="rId19"/>
    <p:sldId id="265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38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84BF2-B08C-44D4-BB70-4E5B9B4D8306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1AC7A-B0F7-442D-ACC5-10257D811E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84BF2-B08C-44D4-BB70-4E5B9B4D8306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1AC7A-B0F7-442D-ACC5-10257D811E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84BF2-B08C-44D4-BB70-4E5B9B4D8306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1AC7A-B0F7-442D-ACC5-10257D811E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84BF2-B08C-44D4-BB70-4E5B9B4D8306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1AC7A-B0F7-442D-ACC5-10257D811E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84BF2-B08C-44D4-BB70-4E5B9B4D8306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1AC7A-B0F7-442D-ACC5-10257D811E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84BF2-B08C-44D4-BB70-4E5B9B4D8306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1AC7A-B0F7-442D-ACC5-10257D811E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84BF2-B08C-44D4-BB70-4E5B9B4D8306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1AC7A-B0F7-442D-ACC5-10257D811E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84BF2-B08C-44D4-BB70-4E5B9B4D8306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1AC7A-B0F7-442D-ACC5-10257D811E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84BF2-B08C-44D4-BB70-4E5B9B4D8306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1AC7A-B0F7-442D-ACC5-10257D811E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84BF2-B08C-44D4-BB70-4E5B9B4D8306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1AC7A-B0F7-442D-ACC5-10257D811E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684BF2-B08C-44D4-BB70-4E5B9B4D8306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F01AC7A-B0F7-442D-ACC5-10257D811E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684BF2-B08C-44D4-BB70-4E5B9B4D8306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F01AC7A-B0F7-442D-ACC5-10257D811E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lG8ha2D26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tues</a:t>
            </a:r>
            <a:r>
              <a:rPr lang="en-US" sz="4000" dirty="0" err="1" smtClean="0"/>
              <a:t>day</a:t>
            </a:r>
            <a:r>
              <a:rPr lang="en-US" sz="4000" dirty="0" smtClean="0"/>
              <a:t>, January </a:t>
            </a:r>
            <a:r>
              <a:rPr lang="en-US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wednes</a:t>
            </a:r>
            <a:r>
              <a:rPr lang="en-US" dirty="0" err="1" smtClean="0"/>
              <a:t>day</a:t>
            </a:r>
            <a:r>
              <a:rPr lang="en-US" dirty="0" smtClean="0"/>
              <a:t>, January 11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pick up your spiral notebook and have your viewing guide questions on your desk.</a:t>
            </a:r>
            <a:endParaRPr lang="en-US" dirty="0"/>
          </a:p>
        </p:txBody>
      </p:sp>
    </p:spTree>
  </p:cSld>
  <p:clrMapOvr>
    <a:masterClrMapping/>
  </p:clrMapOvr>
  <p:transition>
    <p:wipe dir="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4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 your spiral using a 2 column notes format, record the 2 most significant events and briefly explain each event’s value/ significance.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6971692"/>
              </p:ext>
            </p:extLst>
          </p:nvPr>
        </p:nvGraphicFramePr>
        <p:xfrm>
          <a:off x="4572000" y="1615440"/>
          <a:ext cx="4038600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806812">
                <a:tc>
                  <a:txBody>
                    <a:bodyPr/>
                    <a:lstStyle/>
                    <a:p>
                      <a:r>
                        <a:rPr lang="en-US" dirty="0" smtClean="0"/>
                        <a:t>Moment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Significance</a:t>
                      </a:r>
                      <a:endParaRPr lang="en-US" dirty="0"/>
                    </a:p>
                  </a:txBody>
                  <a:tcPr/>
                </a:tc>
              </a:tr>
              <a:tr h="20273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73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381238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r>
              <a:rPr lang="en-US" dirty="0" smtClean="0"/>
              <a:t>, </a:t>
            </a:r>
            <a:r>
              <a:rPr lang="en-US" dirty="0" smtClean="0"/>
              <a:t>1.17 </a:t>
            </a: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err="1" smtClean="0"/>
              <a:t>wednes</a:t>
            </a:r>
            <a:r>
              <a:rPr lang="en-US" dirty="0" err="1" smtClean="0"/>
              <a:t>day</a:t>
            </a:r>
            <a:r>
              <a:rPr lang="en-US" dirty="0" smtClean="0"/>
              <a:t>, </a:t>
            </a:r>
            <a:r>
              <a:rPr lang="en-US" dirty="0" smtClean="0"/>
              <a:t>1.18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44609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Today’s Agenda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Get our read on!  </a:t>
            </a:r>
          </a:p>
          <a:p>
            <a:pPr lvl="1"/>
            <a:r>
              <a:rPr lang="en-US" sz="4800" dirty="0" smtClean="0"/>
              <a:t>Act I, v and vii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08456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Questions to Consider – I.v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Reminder:  A soliloquy is a speech given by one character alone on the stage.</a:t>
            </a:r>
          </a:p>
          <a:p>
            <a:r>
              <a:rPr lang="en-US" dirty="0" smtClean="0">
                <a:latin typeface="Candara" pitchFamily="34" charset="0"/>
              </a:rPr>
              <a:t>Review lines Lady Macbeth’s soliloquy (lines 1-13).  What do these lines tell us about Macbeth’s feelings for his wife?</a:t>
            </a:r>
          </a:p>
          <a:p>
            <a:r>
              <a:rPr lang="en-US" dirty="0" smtClean="0">
                <a:latin typeface="Candara" pitchFamily="34" charset="0"/>
              </a:rPr>
              <a:t>Based on lines 14-29, how does Lady Macbeth think Macbeth will approach the situation at hand?  </a:t>
            </a:r>
          </a:p>
          <a:p>
            <a:r>
              <a:rPr lang="en-US" dirty="0" smtClean="0">
                <a:latin typeface="Candara" pitchFamily="34" charset="0"/>
              </a:rPr>
              <a:t>What is ironic about her concerns?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read Macbeth’s soliloquy regarding King Duncan (lines 1-28) and annotate all the reasons he gives himself NOT to go through with Duncan’s murder.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14002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423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rgbClr val="92D050"/>
                </a:solidFill>
                <a:latin typeface="Candara" pitchFamily="34" charset="0"/>
              </a:rPr>
              <a:t>Reasons NOT to Kill Duncan</a:t>
            </a:r>
            <a:br>
              <a:rPr lang="en-US" sz="4900" dirty="0" smtClean="0">
                <a:solidFill>
                  <a:srgbClr val="92D050"/>
                </a:solidFill>
                <a:latin typeface="Candara" pitchFamily="34" charset="0"/>
              </a:rPr>
            </a:br>
            <a:r>
              <a:rPr lang="en-US" sz="3100" dirty="0" smtClean="0">
                <a:solidFill>
                  <a:srgbClr val="92D050"/>
                </a:solidFill>
                <a:effectLst/>
                <a:latin typeface="Candara" pitchFamily="34" charset="0"/>
              </a:rPr>
              <a:t>Reread Scene vii, lines 1-28 to complete this chart in your spiral.</a:t>
            </a:r>
            <a:r>
              <a:rPr lang="en-US" sz="3100" dirty="0" smtClean="0">
                <a:solidFill>
                  <a:srgbClr val="92D050"/>
                </a:solidFill>
                <a:latin typeface="Candara" pitchFamily="34" charset="0"/>
              </a:rPr>
              <a:t/>
            </a:r>
            <a:br>
              <a:rPr lang="en-US" sz="3100" dirty="0" smtClean="0">
                <a:solidFill>
                  <a:srgbClr val="92D050"/>
                </a:solidFill>
                <a:latin typeface="Candara" pitchFamily="34" charset="0"/>
              </a:rPr>
            </a:br>
            <a:endParaRPr lang="en-US" sz="3100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andara" pitchFamily="34" charset="0"/>
              </a:rPr>
              <a:t>1.  </a:t>
            </a:r>
          </a:p>
          <a:p>
            <a:pPr>
              <a:buNone/>
            </a:pPr>
            <a:endParaRPr lang="en-US" dirty="0" smtClean="0">
              <a:latin typeface="Candara" pitchFamily="34" charset="0"/>
            </a:endParaRPr>
          </a:p>
          <a:p>
            <a:pPr>
              <a:buNone/>
            </a:pPr>
            <a:r>
              <a:rPr lang="en-US" dirty="0" smtClean="0">
                <a:latin typeface="Candara" pitchFamily="34" charset="0"/>
              </a:rPr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andara" pitchFamily="34" charset="0"/>
              </a:rPr>
              <a:t>1.</a:t>
            </a:r>
          </a:p>
          <a:p>
            <a:pPr>
              <a:buNone/>
            </a:pPr>
            <a:endParaRPr lang="en-US" dirty="0" smtClean="0">
              <a:latin typeface="Candara" pitchFamily="34" charset="0"/>
            </a:endParaRPr>
          </a:p>
          <a:p>
            <a:pPr>
              <a:buNone/>
            </a:pPr>
            <a:r>
              <a:rPr lang="en-US" dirty="0" smtClean="0">
                <a:latin typeface="Candara" pitchFamily="34" charset="0"/>
              </a:rPr>
              <a:t>2.</a:t>
            </a:r>
          </a:p>
          <a:p>
            <a:pPr>
              <a:buNone/>
            </a:pPr>
            <a:endParaRPr lang="en-US" dirty="0" smtClean="0">
              <a:latin typeface="Candara" pitchFamily="34" charset="0"/>
            </a:endParaRPr>
          </a:p>
          <a:p>
            <a:pPr>
              <a:buNone/>
            </a:pPr>
            <a:endParaRPr lang="en-US" dirty="0" smtClean="0">
              <a:latin typeface="Candara" pitchFamily="34" charset="0"/>
            </a:endParaRPr>
          </a:p>
          <a:p>
            <a:pPr>
              <a:buNone/>
            </a:pPr>
            <a:r>
              <a:rPr lang="en-US" dirty="0" smtClean="0">
                <a:latin typeface="Candara" pitchFamily="34" charset="0"/>
              </a:rPr>
              <a:t>3</a:t>
            </a:r>
            <a:r>
              <a:rPr lang="en-US" dirty="0" smtClean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0" y="2209800"/>
            <a:ext cx="4040188" cy="750888"/>
          </a:xfrm>
        </p:spPr>
        <p:txBody>
          <a:bodyPr/>
          <a:lstStyle/>
          <a:p>
            <a:r>
              <a:rPr lang="en-US" dirty="0" smtClean="0">
                <a:latin typeface="Candara" pitchFamily="34" charset="0"/>
              </a:rPr>
              <a:t>Practical Reasons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4572000" y="2209800"/>
            <a:ext cx="4572000" cy="750888"/>
          </a:xfrm>
        </p:spPr>
        <p:txBody>
          <a:bodyPr/>
          <a:lstStyle/>
          <a:p>
            <a:r>
              <a:rPr lang="en-US" dirty="0" smtClean="0">
                <a:latin typeface="Candara" pitchFamily="34" charset="0"/>
              </a:rPr>
              <a:t>Moral reasons</a:t>
            </a:r>
            <a:endParaRPr lang="en-US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Reasons NOT To Kill Duncan?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latin typeface="Candara" pitchFamily="34" charset="0"/>
              </a:rPr>
              <a:t>Practical reasons</a:t>
            </a:r>
            <a:endParaRPr lang="en-US" dirty="0">
              <a:solidFill>
                <a:schemeClr val="accent4"/>
              </a:solidFill>
              <a:latin typeface="Candar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latin typeface="Candara" pitchFamily="34" charset="0"/>
              </a:rPr>
              <a:t>Moral reasons</a:t>
            </a:r>
            <a:endParaRPr lang="en-US" dirty="0">
              <a:solidFill>
                <a:schemeClr val="accent4"/>
              </a:solidFill>
              <a:latin typeface="Candar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Scotland will turn against Duncan’s murderer</a:t>
            </a:r>
          </a:p>
          <a:p>
            <a:r>
              <a:rPr lang="en-US" dirty="0" smtClean="0">
                <a:latin typeface="Candara" pitchFamily="34" charset="0"/>
              </a:rPr>
              <a:t>Other assassins may get ideas from Duncan’s murder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Macbeth and Duncan are kinsmen (related)</a:t>
            </a:r>
          </a:p>
          <a:p>
            <a:r>
              <a:rPr lang="en-US" dirty="0" smtClean="0">
                <a:latin typeface="Candara" pitchFamily="34" charset="0"/>
              </a:rPr>
              <a:t>Macbeth is Duncan’s host</a:t>
            </a:r>
          </a:p>
          <a:p>
            <a:r>
              <a:rPr lang="en-US" dirty="0" smtClean="0">
                <a:latin typeface="Candara" pitchFamily="34" charset="0"/>
              </a:rPr>
              <a:t>Macbeth is Duncan’s servant &amp; won the war for Duncan &amp; Scotland</a:t>
            </a:r>
            <a:endParaRPr lang="en-US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Candara" pitchFamily="34" charset="0"/>
              </a:rPr>
              <a:t>Other Reasons NOT to Kill Duncan?</a:t>
            </a:r>
            <a:endParaRPr lang="en-US" sz="3600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The witches’ predict that Macbeth will be king so fortune and fate are on his side.  </a:t>
            </a:r>
          </a:p>
          <a:p>
            <a:pPr>
              <a:buNone/>
            </a:pPr>
            <a:endParaRPr lang="en-US" dirty="0" smtClean="0">
              <a:latin typeface="Candara" pitchFamily="34" charset="0"/>
            </a:endParaRPr>
          </a:p>
          <a:p>
            <a:r>
              <a:rPr lang="en-US" dirty="0" smtClean="0">
                <a:latin typeface="Candara" pitchFamily="34" charset="0"/>
              </a:rPr>
              <a:t>Macbeth believes there will be consequences for committing the murder, even if he is not caught.  Think Karma:  what goes around comes around, good or bad.</a:t>
            </a:r>
            <a:endParaRPr lang="en-US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the Act I portion of the handout (entire front side and top row on the back side) – due </a:t>
            </a:r>
            <a:r>
              <a:rPr lang="en-US" smtClean="0"/>
              <a:t>next class</a:t>
            </a:r>
          </a:p>
        </p:txBody>
      </p:sp>
    </p:spTree>
    <p:extLst>
      <p:ext uri="{BB962C8B-B14F-4D97-AF65-F5344CB8AC3E}">
        <p14:creationId xmlns:p14="http://schemas.microsoft.com/office/powerpoint/2010/main" val="2340392742"/>
      </p:ext>
    </p:extLst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ndara" pitchFamily="34" charset="0"/>
              </a:rPr>
              <a:t>Characterization of Macbeth and Lady Macbeth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ndara" pitchFamily="34" charset="0"/>
              </a:rPr>
              <a:t>Now complete the second row of the Act I handout regarding Lady Macbeth.</a:t>
            </a:r>
          </a:p>
          <a:p>
            <a:pPr>
              <a:buNone/>
            </a:pPr>
            <a:endParaRPr lang="en-US" dirty="0" smtClean="0">
              <a:latin typeface="Candara" pitchFamily="34" charset="0"/>
            </a:endParaRPr>
          </a:p>
          <a:p>
            <a:r>
              <a:rPr lang="en-US" dirty="0" smtClean="0">
                <a:latin typeface="Candara" pitchFamily="34" charset="0"/>
              </a:rPr>
              <a:t>Consider the emotions displayed by Lady Macbeth in I.vii, the phrases that best express that emotion, and the adjectives used to describe her.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4648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ndara" pitchFamily="34" charset="0"/>
              </a:rPr>
              <a:t>Today’s Agenda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Finish film/viewing guide if necessary</a:t>
            </a:r>
          </a:p>
          <a:p>
            <a:r>
              <a:rPr lang="en-US" dirty="0" smtClean="0">
                <a:latin typeface="Candara" pitchFamily="34" charset="0"/>
              </a:rPr>
              <a:t>Comparison/Contrast of witches in 3 film versions</a:t>
            </a:r>
          </a:p>
          <a:p>
            <a:r>
              <a:rPr lang="en-US" dirty="0" smtClean="0">
                <a:latin typeface="Candara" pitchFamily="34" charset="0"/>
              </a:rPr>
              <a:t>Review </a:t>
            </a:r>
            <a:r>
              <a:rPr lang="en-US" dirty="0" err="1" smtClean="0">
                <a:latin typeface="Candara" pitchFamily="34" charset="0"/>
              </a:rPr>
              <a:t>I.i</a:t>
            </a:r>
            <a:r>
              <a:rPr lang="en-US" dirty="0" smtClean="0">
                <a:latin typeface="Candara" pitchFamily="34" charset="0"/>
              </a:rPr>
              <a:t>-ii for significant plot points</a:t>
            </a:r>
          </a:p>
          <a:p>
            <a:r>
              <a:rPr lang="en-US" dirty="0" smtClean="0">
                <a:latin typeface="Candara" pitchFamily="34" charset="0"/>
              </a:rPr>
              <a:t>Begin reading I.iii </a:t>
            </a:r>
          </a:p>
          <a:p>
            <a:r>
              <a:rPr lang="en-US" dirty="0" smtClean="0">
                <a:latin typeface="Candara" pitchFamily="34" charset="0"/>
              </a:rPr>
              <a:t>Act I Handout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Motifs in </a:t>
            </a:r>
            <a:r>
              <a:rPr lang="en-US" i="1" dirty="0" smtClean="0">
                <a:latin typeface="Candara" pitchFamily="34" charset="0"/>
              </a:rPr>
              <a:t>Macbeth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andara" pitchFamily="34" charset="0"/>
              </a:rPr>
              <a:t>Motifs are defined as the recurrent presence of certain character types, objects, settings, or situations in diverse genres and periods of folklore and literature. </a:t>
            </a:r>
          </a:p>
          <a:p>
            <a:r>
              <a:rPr lang="en-US" sz="2400" dirty="0" smtClean="0">
                <a:latin typeface="Candara" pitchFamily="34" charset="0"/>
              </a:rPr>
              <a:t>In your group, update the motif section of your Act I Handout.  Be prepared to share your group’s insight!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Review the quotes I have provided.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Then look at the quotes as a whole and consider why Shakespeare is repeating the ideas.  What is he trying to express with repeated references to clothes, the supernatural, darkness vs. light, and birds/snake?</a:t>
            </a:r>
          </a:p>
          <a:p>
            <a:endParaRPr lang="en-US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24800" cy="914400"/>
          </a:xfrm>
        </p:spPr>
        <p:txBody>
          <a:bodyPr/>
          <a:lstStyle/>
          <a:p>
            <a:r>
              <a:rPr lang="en-US" sz="3600" dirty="0" smtClean="0"/>
              <a:t>What is the purpose of the witches?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/>
              </a:rPr>
              <a:t>Act I Scene 1:  witches from 3 different films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your spiral, create a chart that compares and contrasts how the witches are represented in each clip.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163735"/>
              </p:ext>
            </p:extLst>
          </p:nvPr>
        </p:nvGraphicFramePr>
        <p:xfrm>
          <a:off x="838200" y="4953000"/>
          <a:ext cx="7620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Polanski 1971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Wright 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Goold</a:t>
                      </a:r>
                      <a:r>
                        <a:rPr lang="en-US" dirty="0" smtClean="0"/>
                        <a:t> 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Viewer</a:t>
                      </a:r>
                      <a:r>
                        <a:rPr lang="en-US" baseline="0" dirty="0" smtClean="0"/>
                        <a:t> Reaction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53659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/>
              <a:t>thur</a:t>
            </a:r>
            <a:r>
              <a:rPr lang="en-US" sz="4800" dirty="0" err="1" smtClean="0"/>
              <a:t>sday</a:t>
            </a:r>
            <a:r>
              <a:rPr lang="en-US" sz="4800" dirty="0" smtClean="0"/>
              <a:t>, 1.12 and </a:t>
            </a:r>
            <a:r>
              <a:rPr lang="en-US" sz="4800" dirty="0" err="1" smtClean="0"/>
              <a:t>fri</a:t>
            </a:r>
            <a:r>
              <a:rPr lang="en-US" sz="4800" dirty="0" err="1" smtClean="0"/>
              <a:t>day</a:t>
            </a:r>
            <a:r>
              <a:rPr lang="en-US" sz="4800" dirty="0" smtClean="0"/>
              <a:t>, 1.13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pick up spirals and have your copy of </a:t>
            </a:r>
            <a:r>
              <a:rPr lang="en-US" i="1" dirty="0" smtClean="0"/>
              <a:t>Macbeth</a:t>
            </a:r>
            <a:r>
              <a:rPr lang="en-US" dirty="0" smtClean="0"/>
              <a:t> on your desk.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369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latin typeface="Candara" pitchFamily="34" charset="0"/>
              </a:rPr>
              <a:t>Today’s Agenda</a:t>
            </a:r>
            <a:endParaRPr lang="en-US" sz="6000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Do Now:  Fate/Destiny</a:t>
            </a:r>
          </a:p>
          <a:p>
            <a:r>
              <a:rPr lang="en-US" dirty="0" smtClean="0">
                <a:latin typeface="Candara" pitchFamily="34" charset="0"/>
              </a:rPr>
              <a:t>Review </a:t>
            </a:r>
            <a:r>
              <a:rPr lang="en-US" dirty="0" err="1" smtClean="0">
                <a:latin typeface="Candara" pitchFamily="34" charset="0"/>
              </a:rPr>
              <a:t>I.iii</a:t>
            </a:r>
            <a:r>
              <a:rPr lang="en-US" dirty="0" smtClean="0">
                <a:latin typeface="Candara" pitchFamily="34" charset="0"/>
              </a:rPr>
              <a:t> significance</a:t>
            </a:r>
          </a:p>
          <a:p>
            <a:r>
              <a:rPr lang="en-US" dirty="0" smtClean="0">
                <a:latin typeface="Candara" pitchFamily="34" charset="0"/>
              </a:rPr>
              <a:t>Read </a:t>
            </a:r>
            <a:r>
              <a:rPr lang="en-US" dirty="0" err="1" smtClean="0">
                <a:latin typeface="Candara" pitchFamily="34" charset="0"/>
              </a:rPr>
              <a:t>I.v</a:t>
            </a:r>
            <a:r>
              <a:rPr lang="en-US" dirty="0" smtClean="0">
                <a:latin typeface="Candara" pitchFamily="34" charset="0"/>
              </a:rPr>
              <a:t> and </a:t>
            </a:r>
            <a:r>
              <a:rPr lang="en-US" dirty="0" err="1" smtClean="0">
                <a:latin typeface="Candara" pitchFamily="34" charset="0"/>
              </a:rPr>
              <a:t>I.vii</a:t>
            </a:r>
            <a:endParaRPr lang="en-US" dirty="0" smtClean="0">
              <a:latin typeface="Candar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3390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Fate/Destiny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reading “The Face of Death” by Jean Cocteau, respond to the following question:</a:t>
            </a:r>
          </a:p>
          <a:p>
            <a:endParaRPr lang="en-US" dirty="0"/>
          </a:p>
          <a:p>
            <a:pPr lvl="1"/>
            <a:r>
              <a:rPr lang="en-US" dirty="0" smtClean="0"/>
              <a:t>Do you believe that fate/destiny are what guides the events in your life or do you believe it is free will/choice that guides you?  Or a combination of the two ideas?  Discuss fully.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696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ndara" pitchFamily="34" charset="0"/>
              </a:rPr>
              <a:t>Questions to Consider – </a:t>
            </a:r>
            <a:r>
              <a:rPr lang="en-US" dirty="0" err="1" smtClean="0">
                <a:latin typeface="Candara" pitchFamily="34" charset="0"/>
              </a:rPr>
              <a:t>I.iii</a:t>
            </a:r>
            <a:r>
              <a:rPr lang="en-US" dirty="0" smtClean="0">
                <a:latin typeface="Candara" pitchFamily="34" charset="0"/>
              </a:rPr>
              <a:t/>
            </a:r>
            <a:br>
              <a:rPr lang="en-US" dirty="0" smtClean="0">
                <a:latin typeface="Candara" pitchFamily="34" charset="0"/>
              </a:rPr>
            </a:br>
            <a:r>
              <a:rPr lang="en-US" sz="2200" dirty="0" smtClean="0">
                <a:latin typeface="Candara" pitchFamily="34" charset="0"/>
              </a:rPr>
              <a:t>Based on the number you are assigned, answer the question below in your spiral.  Then update your Act One handout.</a:t>
            </a:r>
            <a:endParaRPr lang="en-US" sz="2200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57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>
                <a:latin typeface="Candara" pitchFamily="34" charset="0"/>
              </a:rPr>
              <a:t>1’s</a:t>
            </a:r>
            <a:r>
              <a:rPr lang="en-US" dirty="0" smtClean="0">
                <a:latin typeface="Candara" pitchFamily="34" charset="0"/>
              </a:rPr>
              <a:t>:  What is established about the witches in the opening lines of the scene when they are discussing the sailor’s wife?</a:t>
            </a:r>
          </a:p>
          <a:p>
            <a:r>
              <a:rPr lang="en-US" b="1" u="sng" dirty="0" smtClean="0">
                <a:latin typeface="Candara" pitchFamily="34" charset="0"/>
              </a:rPr>
              <a:t>2’s</a:t>
            </a:r>
            <a:r>
              <a:rPr lang="en-US" dirty="0" smtClean="0">
                <a:latin typeface="Candara" pitchFamily="34" charset="0"/>
              </a:rPr>
              <a:t>:  Reread Banquo’s lines (130-136) and explain what he means.</a:t>
            </a:r>
          </a:p>
          <a:p>
            <a:r>
              <a:rPr lang="en-US" b="1" u="sng" dirty="0" smtClean="0">
                <a:latin typeface="Candara" pitchFamily="34" charset="0"/>
              </a:rPr>
              <a:t>3’s</a:t>
            </a:r>
            <a:r>
              <a:rPr lang="en-US" dirty="0" smtClean="0">
                <a:latin typeface="Candara" pitchFamily="34" charset="0"/>
              </a:rPr>
              <a:t>:  How do Macbeth and Banquo react differently to the witches’ predictions?</a:t>
            </a:r>
          </a:p>
          <a:p>
            <a:r>
              <a:rPr lang="en-US" b="1" u="sng" dirty="0" smtClean="0">
                <a:latin typeface="Candara" pitchFamily="34" charset="0"/>
              </a:rPr>
              <a:t>All</a:t>
            </a:r>
            <a:r>
              <a:rPr lang="en-US" dirty="0" smtClean="0">
                <a:latin typeface="Candara" pitchFamily="34" charset="0"/>
              </a:rPr>
              <a:t>:  Review the asides in either lines 138-140, OR lines 141-153</a:t>
            </a:r>
          </a:p>
          <a:p>
            <a:pPr lvl="1"/>
            <a:r>
              <a:rPr lang="en-US" dirty="0" smtClean="0">
                <a:latin typeface="Candara" pitchFamily="34" charset="0"/>
              </a:rPr>
              <a:t>Choose one aside to analyze for meaning and effect on your  Act I Handout.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722437"/>
            <a:ext cx="3505200" cy="4525963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3657599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andara" pitchFamily="34" charset="0"/>
              </a:rPr>
              <a:t>Analysis of Asides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latin typeface="Candara" pitchFamily="34" charset="0"/>
              </a:rPr>
              <a:t>An ASIDE is a short speech made by a character that the audience hears, but all or some the characters do not.</a:t>
            </a:r>
          </a:p>
          <a:p>
            <a:endParaRPr lang="en-US" sz="3600" dirty="0" smtClean="0">
              <a:latin typeface="Candara" pitchFamily="34" charset="0"/>
            </a:endParaRPr>
          </a:p>
          <a:p>
            <a:r>
              <a:rPr lang="en-US" sz="3600" dirty="0" smtClean="0">
                <a:latin typeface="Candara" pitchFamily="34" charset="0"/>
              </a:rPr>
              <a:t>Review the asides on page 5 (either “This supernatural soliciting…” to “But what is not”, OR “If chance will have me King . . . Without my stir”)</a:t>
            </a:r>
          </a:p>
          <a:p>
            <a:pPr>
              <a:buNone/>
            </a:pPr>
            <a:endParaRPr lang="en-US" sz="3600" dirty="0" smtClean="0">
              <a:latin typeface="Candara" pitchFamily="34" charset="0"/>
            </a:endParaRPr>
          </a:p>
          <a:p>
            <a:r>
              <a:rPr lang="en-US" sz="3600" dirty="0" smtClean="0">
                <a:latin typeface="Candara" pitchFamily="34" charset="0"/>
              </a:rPr>
              <a:t>Choose one aside to analyze for meaning and effect on the third row of your  Act I Handout.</a:t>
            </a:r>
          </a:p>
          <a:p>
            <a:endParaRPr lang="en-US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ndara" pitchFamily="34" charset="0"/>
              </a:rPr>
              <a:t>Characterization of Macbeth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ndara" pitchFamily="34" charset="0"/>
              </a:rPr>
              <a:t>Now complete the first row on your Act I Handout that asks for a clear emotion expressed by Macbeth in </a:t>
            </a:r>
            <a:r>
              <a:rPr lang="en-US" dirty="0" err="1" smtClean="0">
                <a:latin typeface="Candara" pitchFamily="34" charset="0"/>
              </a:rPr>
              <a:t>I.iii</a:t>
            </a:r>
            <a:r>
              <a:rPr lang="en-US" dirty="0" smtClean="0">
                <a:latin typeface="Candara" pitchFamily="34" charset="0"/>
              </a:rPr>
              <a:t>.</a:t>
            </a:r>
          </a:p>
          <a:p>
            <a:r>
              <a:rPr lang="en-US" dirty="0" smtClean="0">
                <a:latin typeface="Candara" pitchFamily="34" charset="0"/>
              </a:rPr>
              <a:t>Include the emotion, the phrase that expresses that emotion, and </a:t>
            </a:r>
            <a:r>
              <a:rPr lang="en-US" i="1" dirty="0" smtClean="0">
                <a:latin typeface="Candara" pitchFamily="34" charset="0"/>
              </a:rPr>
              <a:t>at least two adjectives </a:t>
            </a:r>
            <a:r>
              <a:rPr lang="en-US" dirty="0" smtClean="0">
                <a:latin typeface="Candara" pitchFamily="34" charset="0"/>
              </a:rPr>
              <a:t>you would use to describe Macbeth.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4114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1521</TotalTime>
  <Words>838</Words>
  <Application>Microsoft Office PowerPoint</Application>
  <PresentationFormat>On-screen Show (4:3)</PresentationFormat>
  <Paragraphs>97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Candara</vt:lpstr>
      <vt:lpstr>Consolas</vt:lpstr>
      <vt:lpstr>Corbel</vt:lpstr>
      <vt:lpstr>Wingdings</vt:lpstr>
      <vt:lpstr>Wingdings 2</vt:lpstr>
      <vt:lpstr>Wingdings 3</vt:lpstr>
      <vt:lpstr>Metro</vt:lpstr>
      <vt:lpstr>tuesday, January 10 and wednesday, January 11</vt:lpstr>
      <vt:lpstr>Today’s Agenda</vt:lpstr>
      <vt:lpstr>What is the purpose of the witches?</vt:lpstr>
      <vt:lpstr>thursday, 1.12 and friday, 1.13</vt:lpstr>
      <vt:lpstr>Today’s Agenda</vt:lpstr>
      <vt:lpstr>Fate/Destiny</vt:lpstr>
      <vt:lpstr>Questions to Consider – I.iii Based on the number you are assigned, answer the question below in your spiral.  Then update your Act One handout.</vt:lpstr>
      <vt:lpstr>Analysis of Asides</vt:lpstr>
      <vt:lpstr>Characterization of Macbeth</vt:lpstr>
      <vt:lpstr>PowerPoint Presentation</vt:lpstr>
      <vt:lpstr>Tuesday, 1.17 and  wednesday, 1.18</vt:lpstr>
      <vt:lpstr>Today’s Agenda</vt:lpstr>
      <vt:lpstr>Questions to Consider – I.v</vt:lpstr>
      <vt:lpstr>PowerPoint Presentation</vt:lpstr>
      <vt:lpstr>Reasons NOT to Kill Duncan Reread Scene vii, lines 1-28 to complete this chart in your spiral. </vt:lpstr>
      <vt:lpstr>Reasons NOT To Kill Duncan?</vt:lpstr>
      <vt:lpstr>Other Reasons NOT to Kill Duncan?</vt:lpstr>
      <vt:lpstr>Looking forward…</vt:lpstr>
      <vt:lpstr>Characterization of Macbeth and Lady Macbeth</vt:lpstr>
      <vt:lpstr>Motifs in Macbeth</vt:lpstr>
    </vt:vector>
  </TitlesOfParts>
  <Company>Austin Independent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January 18</dc:title>
  <dc:creator>Windows User</dc:creator>
  <cp:lastModifiedBy>Kerri Ault</cp:lastModifiedBy>
  <cp:revision>55</cp:revision>
  <dcterms:created xsi:type="dcterms:W3CDTF">2011-01-14T21:19:05Z</dcterms:created>
  <dcterms:modified xsi:type="dcterms:W3CDTF">2017-01-03T20:22:47Z</dcterms:modified>
</cp:coreProperties>
</file>