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70" r:id="rId6"/>
    <p:sldId id="258" r:id="rId7"/>
    <p:sldId id="260" r:id="rId8"/>
    <p:sldId id="271" r:id="rId9"/>
    <p:sldId id="261" r:id="rId10"/>
    <p:sldId id="262" r:id="rId11"/>
    <p:sldId id="272" r:id="rId12"/>
    <p:sldId id="264" r:id="rId13"/>
    <p:sldId id="273" r:id="rId14"/>
    <p:sldId id="265" r:id="rId15"/>
    <p:sldId id="269" r:id="rId16"/>
    <p:sldId id="274" r:id="rId17"/>
    <p:sldId id="266"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053C254-6147-4D49-B221-2C6BB01B1D4A}" type="datetimeFigureOut">
              <a:rPr lang="en-US" smtClean="0"/>
              <a:pPr/>
              <a:t>9/22/2017</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42A163D-F2EB-4238-8FD4-53E145DB5AE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2A163D-F2EB-4238-8FD4-53E145DB5AED}"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2A163D-F2EB-4238-8FD4-53E145DB5AED}" type="slidenum">
              <a:rPr lang="en-US" smtClean="0"/>
              <a:pPr/>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2A163D-F2EB-4238-8FD4-53E145DB5AE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3C254-6147-4D49-B221-2C6BB01B1D4A}" type="datetimeFigureOut">
              <a:rPr lang="en-US" smtClean="0"/>
              <a:pPr/>
              <a:t>9/22/2017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2A163D-F2EB-4238-8FD4-53E145DB5AE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053C254-6147-4D49-B221-2C6BB01B1D4A}" type="datetimeFigureOut">
              <a:rPr lang="en-US" smtClean="0"/>
              <a:pPr/>
              <a:t>9/22/2017</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242A163D-F2EB-4238-8FD4-53E145DB5AE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053C254-6147-4D49-B221-2C6BB01B1D4A}" type="datetimeFigureOut">
              <a:rPr lang="en-US" smtClean="0"/>
              <a:pPr/>
              <a:t>9/22/2017</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242A163D-F2EB-4238-8FD4-53E145DB5AE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053C254-6147-4D49-B221-2C6BB01B1D4A}" type="datetimeFigureOut">
              <a:rPr lang="en-US" smtClean="0"/>
              <a:pPr/>
              <a:t>9/22/2017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42A163D-F2EB-4238-8FD4-53E145DB5A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Art of Styling Sentences</a:t>
            </a:r>
            <a:endParaRPr lang="en-US" dirty="0"/>
          </a:p>
        </p:txBody>
      </p:sp>
      <p:sp>
        <p:nvSpPr>
          <p:cNvPr id="3" name="Subtitle 2"/>
          <p:cNvSpPr>
            <a:spLocks noGrp="1"/>
          </p:cNvSpPr>
          <p:nvPr>
            <p:ph type="subTitle" idx="1"/>
          </p:nvPr>
        </p:nvSpPr>
        <p:spPr/>
        <p:txBody>
          <a:bodyPr>
            <a:normAutofit/>
          </a:bodyPr>
          <a:lstStyle/>
          <a:p>
            <a:r>
              <a:rPr lang="en-US" sz="3600" b="1" i="1" dirty="0" smtClean="0">
                <a:solidFill>
                  <a:schemeClr val="tx1"/>
                </a:solidFill>
              </a:rPr>
              <a:t>Skill Comes From Practice</a:t>
            </a:r>
            <a:endParaRPr lang="en-US" sz="3600" b="1" i="1" dirty="0">
              <a:solidFill>
                <a:schemeClr val="tx1"/>
              </a:solidFill>
            </a:endParaRPr>
          </a:p>
        </p:txBody>
      </p:sp>
    </p:spTree>
    <p:extLst>
      <p:ext uri="{BB962C8B-B14F-4D97-AF65-F5344CB8AC3E}">
        <p14:creationId xmlns:p14="http://schemas.microsoft.com/office/powerpoint/2010/main" val="3498787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Conjunctions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FANBOYS</a:t>
            </a:r>
          </a:p>
          <a:p>
            <a:pPr marL="0" indent="0" algn="ctr">
              <a:buNone/>
            </a:pPr>
            <a:r>
              <a:rPr lang="en-US" sz="4400" i="1" u="sng" dirty="0" smtClean="0"/>
              <a:t>f</a:t>
            </a:r>
            <a:r>
              <a:rPr lang="en-US" sz="4400" i="1" dirty="0" smtClean="0"/>
              <a:t>or, </a:t>
            </a:r>
            <a:r>
              <a:rPr lang="en-US" sz="4400" i="1" u="sng" dirty="0" smtClean="0"/>
              <a:t>a</a:t>
            </a:r>
            <a:r>
              <a:rPr lang="en-US" sz="4400" i="1" dirty="0" smtClean="0"/>
              <a:t>nd, </a:t>
            </a:r>
            <a:r>
              <a:rPr lang="en-US" sz="4400" i="1" u="sng" dirty="0" smtClean="0"/>
              <a:t>n</a:t>
            </a:r>
            <a:r>
              <a:rPr lang="en-US" sz="4400" i="1" dirty="0" smtClean="0"/>
              <a:t>or, </a:t>
            </a:r>
            <a:r>
              <a:rPr lang="en-US" sz="4400" i="1" u="sng" dirty="0" smtClean="0"/>
              <a:t>b</a:t>
            </a:r>
            <a:r>
              <a:rPr lang="en-US" sz="4400" i="1" dirty="0" smtClean="0"/>
              <a:t>ut, </a:t>
            </a:r>
            <a:r>
              <a:rPr lang="en-US" sz="4400" i="1" u="sng" dirty="0" smtClean="0"/>
              <a:t>o</a:t>
            </a:r>
            <a:r>
              <a:rPr lang="en-US" sz="4400" i="1" dirty="0" smtClean="0"/>
              <a:t>r, </a:t>
            </a:r>
            <a:r>
              <a:rPr lang="en-US" sz="4400" i="1" u="sng" dirty="0" smtClean="0"/>
              <a:t>y</a:t>
            </a:r>
            <a:r>
              <a:rPr lang="en-US" sz="4400" i="1" dirty="0" smtClean="0"/>
              <a:t>et, </a:t>
            </a:r>
            <a:r>
              <a:rPr lang="en-US" sz="4400" dirty="0" smtClean="0"/>
              <a:t>or </a:t>
            </a:r>
            <a:r>
              <a:rPr lang="en-US" sz="4400" i="1" u="sng" dirty="0" smtClean="0"/>
              <a:t>s</a:t>
            </a:r>
            <a:r>
              <a:rPr lang="en-US" sz="4400" i="1" dirty="0" smtClean="0"/>
              <a:t>o</a:t>
            </a:r>
            <a:endParaRPr lang="en-US" sz="4400" i="1" dirty="0"/>
          </a:p>
        </p:txBody>
      </p:sp>
    </p:spTree>
    <p:extLst>
      <p:ext uri="{BB962C8B-B14F-4D97-AF65-F5344CB8AC3E}">
        <p14:creationId xmlns:p14="http://schemas.microsoft.com/office/powerpoint/2010/main" val="889451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1b</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905000"/>
            <a:ext cx="3905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0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1c:  Compound Sentence with Two or More Semicolons</a:t>
            </a:r>
          </a:p>
          <a:p>
            <a:pPr lvl="1"/>
            <a:r>
              <a:rPr lang="en-US" dirty="0"/>
              <a:t> </a:t>
            </a:r>
            <a:r>
              <a:rPr lang="en-US" dirty="0" smtClean="0"/>
              <a:t>  </a:t>
            </a:r>
            <a:r>
              <a:rPr lang="en-US" u="sng" dirty="0" smtClean="0"/>
              <a:t>S	V</a:t>
            </a:r>
            <a:r>
              <a:rPr lang="en-US" dirty="0" smtClean="0"/>
              <a:t>  ;    </a:t>
            </a:r>
            <a:r>
              <a:rPr lang="en-US" u="sng" dirty="0" smtClean="0"/>
              <a:t>S		V</a:t>
            </a:r>
            <a:r>
              <a:rPr lang="en-US" dirty="0" smtClean="0"/>
              <a:t>  ;     </a:t>
            </a:r>
            <a:r>
              <a:rPr lang="en-US" u="sng" dirty="0" smtClean="0"/>
              <a:t>S		V </a:t>
            </a:r>
            <a:r>
              <a:rPr lang="en-US" dirty="0" smtClean="0"/>
              <a:t>.</a:t>
            </a:r>
          </a:p>
          <a:p>
            <a:pPr marL="365760" lvl="1" indent="0">
              <a:buNone/>
            </a:pPr>
            <a:endParaRPr lang="en-US" u="sng" dirty="0" smtClean="0"/>
          </a:p>
          <a:p>
            <a:pPr marL="365760" lvl="1" indent="0">
              <a:buNone/>
            </a:pPr>
            <a:r>
              <a:rPr lang="en-US" dirty="0" smtClean="0"/>
              <a:t>Examples:</a:t>
            </a:r>
          </a:p>
          <a:p>
            <a:pPr marL="365760" lvl="1" indent="0">
              <a:buNone/>
            </a:pPr>
            <a:r>
              <a:rPr lang="en-US" dirty="0"/>
              <a:t> </a:t>
            </a:r>
            <a:r>
              <a:rPr lang="en-US" sz="1900" b="1" dirty="0" smtClean="0"/>
              <a:t>Carmen likes to cook; Janice would rather watch TV; I like to eat while watching TV.</a:t>
            </a:r>
          </a:p>
          <a:p>
            <a:pPr marL="365760" lvl="1" indent="0">
              <a:buNone/>
            </a:pPr>
            <a:endParaRPr lang="en-US" sz="1900" b="1" dirty="0"/>
          </a:p>
          <a:p>
            <a:pPr marL="365760" lvl="1" indent="0">
              <a:buNone/>
            </a:pPr>
            <a:r>
              <a:rPr lang="en-US" sz="1900" b="1" dirty="0" smtClean="0"/>
              <a:t>“He was naturally learned; he needed not the spectacles of books to read Nature; he looked inwards and found her there.”	     ~ John Dryden</a:t>
            </a:r>
            <a:endParaRPr lang="en-US" sz="1900" b="1" dirty="0"/>
          </a:p>
        </p:txBody>
      </p:sp>
    </p:spTree>
    <p:extLst>
      <p:ext uri="{BB962C8B-B14F-4D97-AF65-F5344CB8AC3E}">
        <p14:creationId xmlns:p14="http://schemas.microsoft.com/office/powerpoint/2010/main" val="3756191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1c</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10322" y="2119313"/>
            <a:ext cx="2702718"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2:  Compound Sentence with Elliptical Construction  (comma indicates the omitted verb)</a:t>
            </a:r>
          </a:p>
          <a:p>
            <a:r>
              <a:rPr lang="en-US" dirty="0"/>
              <a:t> </a:t>
            </a:r>
            <a:r>
              <a:rPr lang="en-US" dirty="0" smtClean="0"/>
              <a:t> </a:t>
            </a:r>
            <a:r>
              <a:rPr lang="en-US" u="sng" dirty="0" smtClean="0"/>
              <a:t>S      V    DO  or SC</a:t>
            </a:r>
            <a:r>
              <a:rPr lang="en-US" dirty="0" smtClean="0"/>
              <a:t>  ;  </a:t>
            </a:r>
            <a:r>
              <a:rPr lang="en-US" u="sng" dirty="0" smtClean="0"/>
              <a:t>S     ,     DO   or SC  </a:t>
            </a:r>
            <a:r>
              <a:rPr lang="en-US" dirty="0" smtClean="0"/>
              <a:t>. </a:t>
            </a:r>
          </a:p>
          <a:p>
            <a:pPr marL="685800" lvl="2" indent="0">
              <a:buNone/>
            </a:pPr>
            <a:r>
              <a:rPr lang="en-US" dirty="0"/>
              <a:t>	</a:t>
            </a:r>
            <a:r>
              <a:rPr lang="en-US" dirty="0" smtClean="0"/>
              <a:t>		         (omitted verb)</a:t>
            </a:r>
          </a:p>
          <a:p>
            <a:pPr lvl="1"/>
            <a:r>
              <a:rPr lang="en-US" dirty="0" smtClean="0"/>
              <a:t>Examples:</a:t>
            </a:r>
          </a:p>
          <a:p>
            <a:pPr lvl="1"/>
            <a:r>
              <a:rPr lang="en-US" sz="1900" b="1" dirty="0" smtClean="0"/>
              <a:t>For many of us, the new math teacher was a savior; for others, a pain.</a:t>
            </a:r>
          </a:p>
          <a:p>
            <a:pPr lvl="1"/>
            <a:r>
              <a:rPr lang="en-US" sz="1900" b="1" dirty="0" smtClean="0"/>
              <a:t>The zombies ate the corpse;  the vultures, the bones.</a:t>
            </a:r>
          </a:p>
          <a:p>
            <a:pPr lvl="1"/>
            <a:r>
              <a:rPr lang="en-US" sz="1900" b="1" dirty="0" smtClean="0"/>
              <a:t>“Thought is the blossom; language[,] the bud; action [,] the fruit.”		~ Ralph Waldo Emerson</a:t>
            </a:r>
            <a:endParaRPr lang="en-US" sz="1900" b="1" dirty="0"/>
          </a:p>
        </p:txBody>
      </p:sp>
    </p:spTree>
    <p:extLst>
      <p:ext uri="{BB962C8B-B14F-4D97-AF65-F5344CB8AC3E}">
        <p14:creationId xmlns:p14="http://schemas.microsoft.com/office/powerpoint/2010/main" val="116727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DO- Direct Object</a:t>
            </a:r>
          </a:p>
          <a:p>
            <a:pPr lvl="1"/>
            <a:r>
              <a:rPr lang="en-US" dirty="0" smtClean="0"/>
              <a:t>Receives the action of the verb</a:t>
            </a:r>
          </a:p>
          <a:p>
            <a:pPr lvl="2"/>
            <a:r>
              <a:rPr lang="en-US" dirty="0" smtClean="0"/>
              <a:t>He threw the ball. </a:t>
            </a:r>
          </a:p>
          <a:p>
            <a:pPr lvl="2"/>
            <a:r>
              <a:rPr lang="en-US" dirty="0" smtClean="0"/>
              <a:t>The zombies ate the corpse. </a:t>
            </a:r>
          </a:p>
          <a:p>
            <a:r>
              <a:rPr lang="en-US" dirty="0" smtClean="0"/>
              <a:t>SC- Subject Complement</a:t>
            </a:r>
          </a:p>
          <a:p>
            <a:pPr lvl="1"/>
            <a:r>
              <a:rPr lang="en-US" dirty="0" smtClean="0"/>
              <a:t>Describes the subject</a:t>
            </a:r>
          </a:p>
          <a:p>
            <a:pPr lvl="2"/>
            <a:r>
              <a:rPr lang="en-US" dirty="0" smtClean="0"/>
              <a:t>The girl is fascinating. </a:t>
            </a:r>
          </a:p>
          <a:p>
            <a:pPr lvl="2"/>
            <a:r>
              <a:rPr lang="en-US" dirty="0" smtClean="0"/>
              <a:t>Ms. Kelley is a teacher. </a:t>
            </a:r>
            <a:endParaRPr lang="en-US" dirty="0"/>
          </a:p>
        </p:txBody>
      </p:sp>
    </p:spTree>
    <p:extLst>
      <p:ext uri="{BB962C8B-B14F-4D97-AF65-F5344CB8AC3E}">
        <p14:creationId xmlns:p14="http://schemas.microsoft.com/office/powerpoint/2010/main" val="2416656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2</a:t>
            </a:r>
            <a:endParaRPr lang="en-US" dirty="0"/>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7939" y="2134842"/>
            <a:ext cx="4767485"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633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3:  Compound Sentence with Explanatory Statement (clauses separated by a colon)</a:t>
            </a:r>
          </a:p>
          <a:p>
            <a:r>
              <a:rPr lang="en-US" sz="1800" u="sng" dirty="0" smtClean="0"/>
              <a:t>General statement (idea) </a:t>
            </a:r>
            <a:r>
              <a:rPr lang="en-US" sz="1800" dirty="0" smtClean="0"/>
              <a:t>:  </a:t>
            </a:r>
            <a:r>
              <a:rPr lang="en-US" sz="1800" u="sng" dirty="0" smtClean="0"/>
              <a:t>specific statement (example).</a:t>
            </a:r>
          </a:p>
          <a:p>
            <a:pPr marL="0" indent="0">
              <a:buNone/>
            </a:pPr>
            <a:r>
              <a:rPr lang="en-US" sz="1800" dirty="0"/>
              <a:t> </a:t>
            </a:r>
            <a:r>
              <a:rPr lang="en-US" sz="1800" dirty="0" smtClean="0"/>
              <a:t>     (an independent clause)	      (an independent clause)</a:t>
            </a:r>
          </a:p>
          <a:p>
            <a:pPr marL="0" indent="0">
              <a:buNone/>
            </a:pPr>
            <a:r>
              <a:rPr lang="en-US" sz="2000" dirty="0" smtClean="0"/>
              <a:t>Examples:</a:t>
            </a:r>
          </a:p>
          <a:p>
            <a:pPr marL="0" indent="0">
              <a:buNone/>
            </a:pPr>
            <a:r>
              <a:rPr lang="en-US" sz="2000" dirty="0"/>
              <a:t> </a:t>
            </a:r>
            <a:r>
              <a:rPr lang="en-US" sz="2000" dirty="0" smtClean="0"/>
              <a:t> </a:t>
            </a:r>
            <a:r>
              <a:rPr lang="en-US" sz="1800" b="1" dirty="0" smtClean="0"/>
              <a:t>The bouquet was special: it contained the roses she loved best.</a:t>
            </a:r>
          </a:p>
          <a:p>
            <a:pPr marL="0" indent="0">
              <a:buNone/>
            </a:pPr>
            <a:r>
              <a:rPr lang="en-US" sz="1800" b="1" dirty="0"/>
              <a:t> </a:t>
            </a:r>
            <a:r>
              <a:rPr lang="en-US" sz="1800" b="1" dirty="0" smtClean="0"/>
              <a:t> “Old cars and young children have several things in common: both are a responsibility and have to be fed often or they break down.”  ~  Claudia Glenn Downing</a:t>
            </a:r>
            <a:endParaRPr lang="en-US" sz="1800" b="1" dirty="0"/>
          </a:p>
        </p:txBody>
      </p:sp>
    </p:spTree>
    <p:extLst>
      <p:ext uri="{BB962C8B-B14F-4D97-AF65-F5344CB8AC3E}">
        <p14:creationId xmlns:p14="http://schemas.microsoft.com/office/powerpoint/2010/main" val="356312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3</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79575" y="2211651"/>
            <a:ext cx="2564212" cy="341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7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a:bodyPr>
          <a:lstStyle/>
          <a:p>
            <a:r>
              <a:rPr lang="en-US" dirty="0" smtClean="0"/>
              <a:t>Pattern 4:  A Series Without A Conjunction</a:t>
            </a:r>
          </a:p>
          <a:p>
            <a:r>
              <a:rPr lang="en-US" u="sng" dirty="0" smtClean="0"/>
              <a:t>A, B, C                                                .</a:t>
            </a:r>
          </a:p>
          <a:p>
            <a:pPr marL="0" indent="0">
              <a:buNone/>
            </a:pPr>
            <a:endParaRPr lang="en-US" u="sng" dirty="0"/>
          </a:p>
          <a:p>
            <a:pPr marL="0" indent="0">
              <a:buNone/>
            </a:pPr>
            <a:r>
              <a:rPr lang="en-US" b="1" dirty="0" smtClean="0"/>
              <a:t>Examples:  </a:t>
            </a:r>
          </a:p>
          <a:p>
            <a:pPr marL="0" indent="0">
              <a:buNone/>
            </a:pPr>
            <a:r>
              <a:rPr lang="en-US" b="1" dirty="0"/>
              <a:t> </a:t>
            </a:r>
            <a:r>
              <a:rPr lang="en-US" b="1" dirty="0" smtClean="0"/>
              <a:t> </a:t>
            </a:r>
            <a:r>
              <a:rPr lang="en-US" sz="2000" b="1" dirty="0" smtClean="0"/>
              <a:t>The pitcher threw his fastball, his slider, his curve ball.</a:t>
            </a:r>
          </a:p>
          <a:p>
            <a:pPr marL="0" indent="0">
              <a:buNone/>
            </a:pPr>
            <a:endParaRPr lang="en-US" sz="2000" b="1" dirty="0" smtClean="0"/>
          </a:p>
          <a:p>
            <a:pPr marL="0" indent="0">
              <a:buNone/>
            </a:pPr>
            <a:r>
              <a:rPr lang="en-US" sz="2000" b="1" dirty="0" smtClean="0"/>
              <a:t>“I have come to you without sin, without guile, without evil, without a witness against me.”   ~</a:t>
            </a:r>
            <a:r>
              <a:rPr lang="en-US" sz="2000" b="1" i="1" u="sng" dirty="0" smtClean="0"/>
              <a:t>The Book of the Dead</a:t>
            </a:r>
            <a:endParaRPr lang="en-US" sz="2000" b="1" i="1" u="sng" dirty="0"/>
          </a:p>
        </p:txBody>
      </p:sp>
    </p:spTree>
    <p:extLst>
      <p:ext uri="{BB962C8B-B14F-4D97-AF65-F5344CB8AC3E}">
        <p14:creationId xmlns:p14="http://schemas.microsoft.com/office/powerpoint/2010/main" val="351144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note about dependent vs. independent clauses</a:t>
            </a:r>
            <a:endParaRPr lang="en-US" dirty="0"/>
          </a:p>
        </p:txBody>
      </p:sp>
      <p:sp>
        <p:nvSpPr>
          <p:cNvPr id="3" name="Content Placeholder 2"/>
          <p:cNvSpPr>
            <a:spLocks noGrp="1"/>
          </p:cNvSpPr>
          <p:nvPr>
            <p:ph idx="1"/>
          </p:nvPr>
        </p:nvSpPr>
        <p:spPr/>
        <p:txBody>
          <a:bodyPr/>
          <a:lstStyle/>
          <a:p>
            <a:r>
              <a:rPr lang="en-US" dirty="0"/>
              <a:t>Independent Clauses</a:t>
            </a:r>
          </a:p>
          <a:p>
            <a:pPr lvl="1"/>
            <a:r>
              <a:rPr lang="en-US" dirty="0"/>
              <a:t>Subject </a:t>
            </a:r>
          </a:p>
          <a:p>
            <a:pPr lvl="1"/>
            <a:r>
              <a:rPr lang="en-US" dirty="0"/>
              <a:t>Verb</a:t>
            </a:r>
          </a:p>
          <a:p>
            <a:pPr lvl="1"/>
            <a:r>
              <a:rPr lang="en-US" dirty="0"/>
              <a:t>Complete thought</a:t>
            </a:r>
          </a:p>
          <a:p>
            <a:r>
              <a:rPr lang="en-US" dirty="0"/>
              <a:t>Dependent Clauses</a:t>
            </a:r>
          </a:p>
          <a:p>
            <a:pPr lvl="1"/>
            <a:r>
              <a:rPr lang="en-US" dirty="0"/>
              <a:t>Subject</a:t>
            </a:r>
          </a:p>
          <a:p>
            <a:pPr lvl="1"/>
            <a:r>
              <a:rPr lang="en-US" dirty="0"/>
              <a:t>Verb </a:t>
            </a:r>
          </a:p>
          <a:p>
            <a:pPr lvl="1"/>
            <a:r>
              <a:rPr lang="en-US" dirty="0"/>
              <a:t>Incomplete thought</a:t>
            </a:r>
          </a:p>
          <a:p>
            <a:endParaRPr lang="en-US" dirty="0"/>
          </a:p>
        </p:txBody>
      </p:sp>
    </p:spTree>
    <p:extLst>
      <p:ext uri="{BB962C8B-B14F-4D97-AF65-F5344CB8AC3E}">
        <p14:creationId xmlns:p14="http://schemas.microsoft.com/office/powerpoint/2010/main" val="93669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4</a:t>
            </a:r>
            <a:endParaRPr lang="en-US" dirty="0"/>
          </a:p>
        </p:txBody>
      </p:sp>
      <p:pic>
        <p:nvPicPr>
          <p:cNvPr id="1026" name="Picture 2" descr="C:\Users\jstanley\AppData\Local\Microsoft\Windows\Temporary Internet Files\Content.IE5\C0XZW5OF\1316055942-68063515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189" y="2119313"/>
            <a:ext cx="4954984" cy="3603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stanley\AppData\Local\Microsoft\Windows\Temporary Internet Files\Content.IE5\C0XZW5OF\1316055942-6806351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981200"/>
            <a:ext cx="5238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5:  A Series of Balanced Pairs</a:t>
            </a:r>
          </a:p>
          <a:p>
            <a:pPr marL="0" indent="0">
              <a:buNone/>
            </a:pPr>
            <a:r>
              <a:rPr lang="en-US" dirty="0"/>
              <a:t>	</a:t>
            </a:r>
            <a:r>
              <a:rPr lang="en-US" dirty="0" smtClean="0"/>
              <a:t>	(note the rhythm)</a:t>
            </a:r>
          </a:p>
          <a:p>
            <a:pPr marL="0" indent="0">
              <a:buNone/>
            </a:pPr>
            <a:r>
              <a:rPr lang="en-US" u="sng" dirty="0" smtClean="0"/>
              <a:t>    A and B     ,    C  and  D     ,    E   and  F       .  </a:t>
            </a:r>
          </a:p>
          <a:p>
            <a:pPr marL="0" indent="0">
              <a:buNone/>
            </a:pPr>
            <a:r>
              <a:rPr lang="en-US" dirty="0"/>
              <a:t> </a:t>
            </a:r>
            <a:r>
              <a:rPr lang="en-US" dirty="0" smtClean="0"/>
              <a:t> (may be in any slot in the sentence)</a:t>
            </a:r>
          </a:p>
          <a:p>
            <a:pPr marL="0" indent="0">
              <a:buNone/>
            </a:pPr>
            <a:r>
              <a:rPr lang="en-US" sz="1800" b="1" dirty="0" smtClean="0"/>
              <a:t>Examples:</a:t>
            </a:r>
          </a:p>
          <a:p>
            <a:pPr marL="0" indent="0">
              <a:buNone/>
            </a:pPr>
            <a:r>
              <a:rPr lang="en-US" sz="1800" b="1" dirty="0"/>
              <a:t> </a:t>
            </a:r>
            <a:r>
              <a:rPr lang="en-US" sz="1800" b="1" dirty="0" smtClean="0"/>
              <a:t> Antony and Cleopatra, Romeo and Juliet, Tristan and Isolde, Lancelot and Guinevere were all famous lovers in literature.</a:t>
            </a:r>
          </a:p>
          <a:p>
            <a:pPr marL="0" indent="0">
              <a:buNone/>
            </a:pPr>
            <a:endParaRPr lang="en-US" sz="1800" b="1" dirty="0"/>
          </a:p>
          <a:p>
            <a:pPr marL="0" indent="0">
              <a:buNone/>
            </a:pPr>
            <a:r>
              <a:rPr lang="en-US" sz="1800" b="1" dirty="0" smtClean="0"/>
              <a:t>  “We will fashion “crazy wisdom” from both secular and spiritual sources, both ancient and modern, and from Eastern and Western cultures…”     ~ Wes </a:t>
            </a:r>
            <a:r>
              <a:rPr lang="en-US" sz="1800" b="1" dirty="0" err="1" smtClean="0"/>
              <a:t>Nisker</a:t>
            </a:r>
            <a:endParaRPr lang="en-US" sz="1800" b="1" dirty="0" smtClean="0"/>
          </a:p>
          <a:p>
            <a:pPr marL="0" indent="0">
              <a:buNone/>
            </a:pPr>
            <a:endParaRPr lang="en-US" dirty="0"/>
          </a:p>
        </p:txBody>
      </p:sp>
    </p:spTree>
    <p:extLst>
      <p:ext uri="{BB962C8B-B14F-4D97-AF65-F5344CB8AC3E}">
        <p14:creationId xmlns:p14="http://schemas.microsoft.com/office/powerpoint/2010/main" val="195894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5</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jstanley\AppData\Local\Microsoft\Windows\Temporary Internet Files\Content.IE5\X1IV0V8E\fairground-photograph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553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8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6:  An Introductory Series Of Appositives</a:t>
            </a:r>
          </a:p>
          <a:p>
            <a:pPr marL="0" indent="0">
              <a:buNone/>
            </a:pPr>
            <a:r>
              <a:rPr lang="en-US" dirty="0" smtClean="0"/>
              <a:t>    (with a dash and a summarizing subject)</a:t>
            </a:r>
          </a:p>
          <a:p>
            <a:pPr marL="0" indent="0">
              <a:buNone/>
            </a:pPr>
            <a:r>
              <a:rPr lang="en-US" sz="2000" i="1" dirty="0" smtClean="0"/>
              <a:t>Appositive, appositive, appositive </a:t>
            </a:r>
            <a:r>
              <a:rPr lang="en-US" sz="2000" dirty="0" smtClean="0"/>
              <a:t>– </a:t>
            </a:r>
            <a:r>
              <a:rPr lang="en-US" sz="2000" u="sng" dirty="0" smtClean="0"/>
              <a:t>summary word  S V.</a:t>
            </a:r>
          </a:p>
          <a:p>
            <a:pPr marL="0" indent="0">
              <a:buNone/>
            </a:pPr>
            <a:r>
              <a:rPr lang="en-US" dirty="0" smtClean="0"/>
              <a:t>(The key summarizing word before the subject may be one of these:  </a:t>
            </a:r>
            <a:r>
              <a:rPr lang="en-US" i="1" dirty="0" smtClean="0"/>
              <a:t>such, all, those, this, many, each, which, what, these, something, someone</a:t>
            </a:r>
            <a:r>
              <a:rPr lang="en-US" dirty="0" smtClean="0"/>
              <a:t>.  Sometimes the summary word will be the subject, but other times it will merely modify the subject.) </a:t>
            </a:r>
          </a:p>
          <a:p>
            <a:pPr marL="0" indent="0">
              <a:buNone/>
            </a:pPr>
            <a:endParaRPr lang="en-US" sz="2000" u="sng" dirty="0"/>
          </a:p>
        </p:txBody>
      </p:sp>
    </p:spTree>
    <p:extLst>
      <p:ext uri="{BB962C8B-B14F-4D97-AF65-F5344CB8AC3E}">
        <p14:creationId xmlns:p14="http://schemas.microsoft.com/office/powerpoint/2010/main" val="104408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b="1" dirty="0" smtClean="0"/>
              <a:t>Pattern 6 Examples:</a:t>
            </a:r>
          </a:p>
          <a:p>
            <a:pPr marL="0" indent="0">
              <a:buNone/>
            </a:pPr>
            <a:endParaRPr lang="en-US" b="1" dirty="0"/>
          </a:p>
          <a:p>
            <a:pPr marL="0" indent="0">
              <a:buNone/>
            </a:pPr>
            <a:r>
              <a:rPr lang="en-US" b="1" dirty="0" smtClean="0"/>
              <a:t>Twitter, Facebook, email – which should he use?</a:t>
            </a:r>
          </a:p>
          <a:p>
            <a:pPr marL="0" indent="0">
              <a:buNone/>
            </a:pPr>
            <a:endParaRPr lang="en-US" b="1" dirty="0" smtClean="0"/>
          </a:p>
          <a:p>
            <a:pPr marL="0" indent="0">
              <a:buNone/>
            </a:pPr>
            <a:r>
              <a:rPr lang="en-US" b="1" dirty="0" smtClean="0"/>
              <a:t>“What it comes down to is this:  the grocer, the butcher, the baker, the merchant, the landlord, the druggist, the liquor dealer, the policeman, the doctor, the city father and the politician – these are the people who make money out of prostitution, these are the real reapers of the wages of sin.”   </a:t>
            </a:r>
          </a:p>
          <a:p>
            <a:pPr marL="0" indent="0">
              <a:buNone/>
            </a:pPr>
            <a:r>
              <a:rPr lang="en-US" b="1" dirty="0" smtClean="0"/>
              <a:t>~ </a:t>
            </a:r>
            <a:r>
              <a:rPr lang="en-US" b="1" i="1" dirty="0" smtClean="0"/>
              <a:t>A House Is Not a Home</a:t>
            </a:r>
            <a:endParaRPr lang="en-US" b="1" i="1" dirty="0"/>
          </a:p>
        </p:txBody>
      </p:sp>
    </p:spTree>
    <p:extLst>
      <p:ext uri="{BB962C8B-B14F-4D97-AF65-F5344CB8AC3E}">
        <p14:creationId xmlns:p14="http://schemas.microsoft.com/office/powerpoint/2010/main" val="124711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6</a:t>
            </a:r>
            <a:endParaRPr lang="en-US" dirty="0"/>
          </a:p>
        </p:txBody>
      </p:sp>
      <p:pic>
        <p:nvPicPr>
          <p:cNvPr id="3074" name="Picture 2" descr="C:\Program Files\Microsoft Office\MEDIA\CAGCAT10\j0285444.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0"/>
            <a:ext cx="4876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7:   AN INTERNAL SERIES OF APPOSITIVES OR MODIFIERS</a:t>
            </a:r>
          </a:p>
          <a:p>
            <a:pPr marL="0" indent="0">
              <a:buNone/>
            </a:pPr>
            <a:r>
              <a:rPr lang="en-US" dirty="0" smtClean="0"/>
              <a:t>   </a:t>
            </a:r>
            <a:r>
              <a:rPr lang="en-US" sz="2000" dirty="0" smtClean="0"/>
              <a:t>(enclosed by a pair of dashes or parentheses)</a:t>
            </a:r>
          </a:p>
          <a:p>
            <a:pPr marL="0" indent="0">
              <a:buNone/>
            </a:pPr>
            <a:r>
              <a:rPr lang="en-US" sz="2000" u="sng" dirty="0"/>
              <a:t> </a:t>
            </a:r>
            <a:r>
              <a:rPr lang="en-US" sz="2000" u="sng" dirty="0" smtClean="0"/>
              <a:t> S  </a:t>
            </a:r>
            <a:r>
              <a:rPr lang="en-US" sz="2000" dirty="0" smtClean="0"/>
              <a:t>  -   appositive, appositive, appositive   -     </a:t>
            </a:r>
            <a:r>
              <a:rPr lang="en-US" sz="2000" u="sng" dirty="0" smtClean="0"/>
              <a:t>V  .</a:t>
            </a:r>
          </a:p>
          <a:p>
            <a:pPr marL="0" indent="0">
              <a:buNone/>
            </a:pPr>
            <a:r>
              <a:rPr lang="en-US" sz="2000" b="1" dirty="0"/>
              <a:t>	</a:t>
            </a:r>
            <a:r>
              <a:rPr lang="en-US" sz="2000" b="1" dirty="0" smtClean="0"/>
              <a:t>		OR</a:t>
            </a:r>
          </a:p>
          <a:p>
            <a:pPr marL="0" indent="0">
              <a:buNone/>
            </a:pPr>
            <a:r>
              <a:rPr lang="en-US" sz="2000" u="sng" dirty="0"/>
              <a:t> </a:t>
            </a:r>
            <a:r>
              <a:rPr lang="en-US" sz="2000" u="sng" dirty="0" smtClean="0"/>
              <a:t> S   </a:t>
            </a:r>
            <a:r>
              <a:rPr lang="en-US" sz="2000" dirty="0" smtClean="0"/>
              <a:t>        ( modifier, modifier, modifier)             </a:t>
            </a:r>
            <a:r>
              <a:rPr lang="en-US" sz="2000" u="sng" dirty="0" smtClean="0"/>
              <a:t>V   .</a:t>
            </a:r>
            <a:r>
              <a:rPr lang="en-US" sz="2000" dirty="0" smtClean="0"/>
              <a:t> </a:t>
            </a:r>
          </a:p>
          <a:p>
            <a:pPr marL="0" indent="0">
              <a:buNone/>
            </a:pPr>
            <a:r>
              <a:rPr lang="en-US" sz="1800" b="1" dirty="0" smtClean="0"/>
              <a:t>Examples:</a:t>
            </a:r>
          </a:p>
          <a:p>
            <a:pPr marL="0" indent="0">
              <a:buNone/>
            </a:pPr>
            <a:r>
              <a:rPr lang="en-US" sz="1800" b="1" dirty="0"/>
              <a:t> </a:t>
            </a:r>
            <a:r>
              <a:rPr lang="en-US" sz="1800" b="1" dirty="0" smtClean="0"/>
              <a:t> My favorite red wines – Zinfandel, Cabernet Sauvignon, Pinot Noir – account for most sales in California.</a:t>
            </a:r>
          </a:p>
          <a:p>
            <a:pPr marL="0" indent="0">
              <a:buNone/>
            </a:pPr>
            <a:r>
              <a:rPr lang="en-US" sz="1800" b="1" dirty="0"/>
              <a:t> </a:t>
            </a:r>
            <a:r>
              <a:rPr lang="en-US" sz="1800" b="1" dirty="0" smtClean="0"/>
              <a:t> The basic writing skills (good vocabulary, knowledge of grammar, sense of style) can be learned by almost everyone.</a:t>
            </a:r>
          </a:p>
          <a:p>
            <a:pPr marL="0" indent="0">
              <a:buNone/>
            </a:pPr>
            <a:endParaRPr lang="en-US" sz="2000" dirty="0" smtClean="0"/>
          </a:p>
        </p:txBody>
      </p:sp>
    </p:spTree>
    <p:extLst>
      <p:ext uri="{BB962C8B-B14F-4D97-AF65-F5344CB8AC3E}">
        <p14:creationId xmlns:p14="http://schemas.microsoft.com/office/powerpoint/2010/main" val="140818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7</a:t>
            </a:r>
            <a:endParaRPr lang="en-US" dirty="0"/>
          </a:p>
        </p:txBody>
      </p:sp>
      <p:pic>
        <p:nvPicPr>
          <p:cNvPr id="4098" name="Picture 2" descr="C:\Program Files\Microsoft Office\MEDIA\CAGCAT10\j02849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881" y="2711069"/>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74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8: DEPENDENT CLAUSES IN A PAIR OR IN A SERIES</a:t>
            </a:r>
          </a:p>
          <a:p>
            <a:pPr marL="0" indent="0">
              <a:buNone/>
            </a:pPr>
            <a:r>
              <a:rPr lang="en-US" dirty="0"/>
              <a:t> </a:t>
            </a:r>
            <a:r>
              <a:rPr lang="en-US" dirty="0" smtClean="0"/>
              <a:t>     (at beginning or end of sentence)</a:t>
            </a:r>
          </a:p>
          <a:p>
            <a:pPr marL="0" indent="0">
              <a:buNone/>
            </a:pPr>
            <a:r>
              <a:rPr lang="en-US" dirty="0"/>
              <a:t> </a:t>
            </a:r>
            <a:r>
              <a:rPr lang="en-US" dirty="0" smtClean="0"/>
              <a:t> If…, if…, if…, </a:t>
            </a:r>
            <a:r>
              <a:rPr lang="en-US" u="sng" dirty="0" smtClean="0"/>
              <a:t>    then       S           V             </a:t>
            </a:r>
            <a:r>
              <a:rPr lang="en-US" dirty="0" smtClean="0"/>
              <a:t>.</a:t>
            </a:r>
          </a:p>
          <a:p>
            <a:pPr marL="0" indent="0">
              <a:buNone/>
            </a:pPr>
            <a:r>
              <a:rPr lang="en-US" dirty="0"/>
              <a:t> </a:t>
            </a:r>
            <a:r>
              <a:rPr lang="en-US" dirty="0" smtClean="0"/>
              <a:t> When…, when…, when…,</a:t>
            </a:r>
            <a:r>
              <a:rPr lang="en-US" u="sng" dirty="0" smtClean="0"/>
              <a:t>  S            V        </a:t>
            </a:r>
            <a:r>
              <a:rPr lang="en-US" dirty="0" smtClean="0"/>
              <a:t>.</a:t>
            </a:r>
          </a:p>
          <a:p>
            <a:pPr marL="0" indent="0">
              <a:buNone/>
            </a:pPr>
            <a:r>
              <a:rPr lang="en-US" dirty="0"/>
              <a:t> </a:t>
            </a:r>
            <a:r>
              <a:rPr lang="en-US" dirty="0" smtClean="0"/>
              <a:t> </a:t>
            </a:r>
            <a:r>
              <a:rPr lang="en-US" u="sng" dirty="0" smtClean="0"/>
              <a:t>S        V       </a:t>
            </a:r>
            <a:r>
              <a:rPr lang="en-US" dirty="0" smtClean="0"/>
              <a:t>that…, that…, that…               .</a:t>
            </a:r>
          </a:p>
          <a:p>
            <a:pPr marL="0" indent="0">
              <a:buNone/>
            </a:pPr>
            <a:r>
              <a:rPr lang="en-US" dirty="0" smtClean="0"/>
              <a:t>   (omit the third clause and have just two, if                 you wish)</a:t>
            </a:r>
          </a:p>
        </p:txBody>
      </p:sp>
    </p:spTree>
    <p:extLst>
      <p:ext uri="{BB962C8B-B14F-4D97-AF65-F5344CB8AC3E}">
        <p14:creationId xmlns:p14="http://schemas.microsoft.com/office/powerpoint/2010/main" val="3200664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Examples</a:t>
            </a:r>
            <a:r>
              <a:rPr lang="en-US" b="1" dirty="0" smtClean="0"/>
              <a:t>:</a:t>
            </a:r>
          </a:p>
          <a:p>
            <a:pPr marL="0" indent="0">
              <a:buNone/>
            </a:pPr>
            <a:endParaRPr lang="en-US" b="1" dirty="0" smtClean="0"/>
          </a:p>
          <a:p>
            <a:pPr marL="0" indent="0">
              <a:buNone/>
            </a:pPr>
            <a:r>
              <a:rPr lang="en-US" b="1" dirty="0"/>
              <a:t>  </a:t>
            </a:r>
            <a:r>
              <a:rPr lang="en-US" b="1" dirty="0" smtClean="0"/>
              <a:t>Whether you feel sentence patterns are a waste of time or whether you feel sentence patterns are useless in real life application, you will improve your writing by learning to incorporate sentence patterns into your own communications. (anaphora)</a:t>
            </a:r>
          </a:p>
          <a:p>
            <a:pPr marL="0" indent="0">
              <a:buNone/>
            </a:pPr>
            <a:endParaRPr lang="en-US" b="1" dirty="0"/>
          </a:p>
          <a:p>
            <a:pPr marL="0" indent="0">
              <a:buNone/>
            </a:pPr>
            <a:r>
              <a:rPr lang="en-US" b="1" dirty="0"/>
              <a:t>  </a:t>
            </a:r>
            <a:r>
              <a:rPr lang="en-US" b="1" dirty="0" smtClean="0"/>
              <a:t>“Though it was attached to a lead held by a man, and despite the fact that I had read in my book, </a:t>
            </a:r>
            <a:r>
              <a:rPr lang="en-US" b="1" i="1" dirty="0" smtClean="0"/>
              <a:t>How and Why Wonder Book on Wild Animals</a:t>
            </a:r>
            <a:r>
              <a:rPr lang="en-US" b="1" dirty="0" smtClean="0"/>
              <a:t>, that pumas do not usually harm people, I ran away as fast as I could.” </a:t>
            </a:r>
          </a:p>
          <a:p>
            <a:pPr marL="0" indent="0">
              <a:buNone/>
            </a:pPr>
            <a:r>
              <a:rPr lang="en-US" b="1" dirty="0" smtClean="0"/>
              <a:t> ~ </a:t>
            </a:r>
            <a:r>
              <a:rPr lang="en-US" b="1" i="1" dirty="0" smtClean="0"/>
              <a:t>National Geographic</a:t>
            </a:r>
            <a:endParaRPr lang="en-US" b="1" i="1" dirty="0"/>
          </a:p>
          <a:p>
            <a:pPr marL="0" indent="0">
              <a:buNone/>
            </a:pPr>
            <a:endParaRPr lang="en-US" dirty="0"/>
          </a:p>
        </p:txBody>
      </p:sp>
    </p:spTree>
    <p:extLst>
      <p:ext uri="{BB962C8B-B14F-4D97-AF65-F5344CB8AC3E}">
        <p14:creationId xmlns:p14="http://schemas.microsoft.com/office/powerpoint/2010/main" val="3262101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each type</a:t>
            </a:r>
            <a:endParaRPr lang="en-US" dirty="0"/>
          </a:p>
        </p:txBody>
      </p:sp>
      <p:sp>
        <p:nvSpPr>
          <p:cNvPr id="5" name="Text Placeholder 4"/>
          <p:cNvSpPr>
            <a:spLocks noGrp="1"/>
          </p:cNvSpPr>
          <p:nvPr>
            <p:ph type="body" idx="1"/>
          </p:nvPr>
        </p:nvSpPr>
        <p:spPr/>
        <p:txBody>
          <a:bodyPr anchor="t"/>
          <a:lstStyle/>
          <a:p>
            <a:r>
              <a:rPr lang="en-US" dirty="0" smtClean="0"/>
              <a:t>Independent</a:t>
            </a:r>
            <a:endParaRPr lang="en-US" dirty="0"/>
          </a:p>
        </p:txBody>
      </p:sp>
      <p:sp>
        <p:nvSpPr>
          <p:cNvPr id="6" name="Content Placeholder 5"/>
          <p:cNvSpPr>
            <a:spLocks noGrp="1"/>
          </p:cNvSpPr>
          <p:nvPr>
            <p:ph sz="half" idx="4294967295"/>
          </p:nvPr>
        </p:nvSpPr>
        <p:spPr>
          <a:xfrm>
            <a:off x="762000" y="2514600"/>
            <a:ext cx="4040188" cy="3687762"/>
          </a:xfrm>
          <a:prstGeom prst="rect">
            <a:avLst/>
          </a:prstGeom>
        </p:spPr>
        <p:txBody>
          <a:bodyPr/>
          <a:lstStyle/>
          <a:p>
            <a:r>
              <a:rPr lang="en-US" dirty="0" smtClean="0"/>
              <a:t>The concert was really fun. </a:t>
            </a:r>
          </a:p>
          <a:p>
            <a:r>
              <a:rPr lang="en-US" dirty="0" smtClean="0"/>
              <a:t>Texas is better than Oklahoma. </a:t>
            </a:r>
          </a:p>
          <a:p>
            <a:r>
              <a:rPr lang="en-US" dirty="0" smtClean="0"/>
              <a:t>Students who bring me Dr. Pepper make me happy. </a:t>
            </a:r>
            <a:endParaRPr lang="en-US" dirty="0"/>
          </a:p>
        </p:txBody>
      </p:sp>
      <p:sp>
        <p:nvSpPr>
          <p:cNvPr id="7" name="Text Placeholder 6"/>
          <p:cNvSpPr>
            <a:spLocks noGrp="1"/>
          </p:cNvSpPr>
          <p:nvPr>
            <p:ph type="body" sz="quarter" idx="3"/>
          </p:nvPr>
        </p:nvSpPr>
        <p:spPr/>
        <p:txBody>
          <a:bodyPr anchor="t"/>
          <a:lstStyle/>
          <a:p>
            <a:r>
              <a:rPr lang="en-US" dirty="0" smtClean="0"/>
              <a:t>Dependent</a:t>
            </a:r>
            <a:endParaRPr lang="en-US" dirty="0"/>
          </a:p>
        </p:txBody>
      </p:sp>
      <p:sp>
        <p:nvSpPr>
          <p:cNvPr id="8" name="Content Placeholder 7"/>
          <p:cNvSpPr>
            <a:spLocks noGrp="1"/>
          </p:cNvSpPr>
          <p:nvPr>
            <p:ph sz="quarter" idx="4294967295"/>
          </p:nvPr>
        </p:nvSpPr>
        <p:spPr>
          <a:xfrm>
            <a:off x="4724400" y="2590800"/>
            <a:ext cx="4041775" cy="3687762"/>
          </a:xfrm>
          <a:prstGeom prst="rect">
            <a:avLst/>
          </a:prstGeom>
        </p:spPr>
        <p:txBody>
          <a:bodyPr/>
          <a:lstStyle/>
          <a:p>
            <a:r>
              <a:rPr lang="en-US" dirty="0" smtClean="0"/>
              <a:t>When I was moshing, </a:t>
            </a:r>
          </a:p>
          <a:p>
            <a:r>
              <a:rPr lang="en-US" dirty="0" smtClean="0"/>
              <a:t>Which made the Sooner cry. </a:t>
            </a:r>
          </a:p>
          <a:p>
            <a:r>
              <a:rPr lang="en-US" dirty="0" smtClean="0"/>
              <a:t>Because I love Dr. Pepper.</a:t>
            </a:r>
          </a:p>
          <a:p>
            <a:r>
              <a:rPr lang="en-US" dirty="0" smtClean="0"/>
              <a:t>Who bring me Dr. Pepper</a:t>
            </a:r>
            <a:endParaRPr lang="en-US" dirty="0"/>
          </a:p>
        </p:txBody>
      </p:sp>
    </p:spTree>
    <p:extLst>
      <p:ext uri="{BB962C8B-B14F-4D97-AF65-F5344CB8AC3E}">
        <p14:creationId xmlns:p14="http://schemas.microsoft.com/office/powerpoint/2010/main" val="200729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8</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991019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9:   REPETITION OF A KEY TERM</a:t>
            </a:r>
          </a:p>
          <a:p>
            <a:pPr marL="0" indent="0">
              <a:buNone/>
            </a:pPr>
            <a:r>
              <a:rPr lang="en-US" dirty="0" smtClean="0"/>
              <a:t>                                       _</a:t>
            </a:r>
          </a:p>
          <a:p>
            <a:pPr marL="0" indent="0">
              <a:buNone/>
            </a:pPr>
            <a:r>
              <a:rPr lang="en-US" dirty="0"/>
              <a:t> </a:t>
            </a:r>
            <a:r>
              <a:rPr lang="en-US" dirty="0" smtClean="0"/>
              <a:t> </a:t>
            </a:r>
            <a:r>
              <a:rPr lang="en-US" u="sng" dirty="0" smtClean="0"/>
              <a:t>S          V    key term </a:t>
            </a:r>
            <a:r>
              <a:rPr lang="en-US" dirty="0" smtClean="0"/>
              <a:t>   </a:t>
            </a:r>
            <a:r>
              <a:rPr lang="en-US" i="1" dirty="0" smtClean="0"/>
              <a:t>or</a:t>
            </a:r>
            <a:r>
              <a:rPr lang="en-US" dirty="0" smtClean="0"/>
              <a:t>     </a:t>
            </a:r>
            <a:r>
              <a:rPr lang="en-US" u="sng" dirty="0" smtClean="0"/>
              <a:t>repeated key term.</a:t>
            </a:r>
          </a:p>
          <a:p>
            <a:pPr marL="0" indent="0">
              <a:buNone/>
            </a:pPr>
            <a:r>
              <a:rPr lang="en-US" dirty="0"/>
              <a:t> </a:t>
            </a:r>
            <a:r>
              <a:rPr lang="en-US" dirty="0" smtClean="0"/>
              <a:t>                                       ,</a:t>
            </a:r>
            <a:endParaRPr lang="en-US" dirty="0"/>
          </a:p>
          <a:p>
            <a:pPr marL="0" indent="0">
              <a:buNone/>
            </a:pPr>
            <a:r>
              <a:rPr lang="en-US" dirty="0"/>
              <a:t> </a:t>
            </a:r>
            <a:r>
              <a:rPr lang="en-US" dirty="0" smtClean="0"/>
              <a:t>    (use dash or comma before repetition)</a:t>
            </a:r>
          </a:p>
          <a:p>
            <a:pPr marL="0" indent="0">
              <a:buNone/>
            </a:pPr>
            <a:r>
              <a:rPr lang="en-US" sz="2000" b="1" dirty="0" smtClean="0"/>
              <a:t>Examples:  </a:t>
            </a:r>
          </a:p>
          <a:p>
            <a:pPr marL="0" indent="0">
              <a:buNone/>
            </a:pPr>
            <a:r>
              <a:rPr lang="en-US" sz="2000" b="1" dirty="0" smtClean="0"/>
              <a:t>  He is part of the hip hop generation, a generation constantly moving. (anadiplosis)</a:t>
            </a:r>
          </a:p>
          <a:p>
            <a:pPr marL="0" indent="0">
              <a:buNone/>
            </a:pPr>
            <a:r>
              <a:rPr lang="en-US" sz="2000" b="1" dirty="0"/>
              <a:t> </a:t>
            </a:r>
            <a:r>
              <a:rPr lang="en-US" sz="2000" b="1" dirty="0" smtClean="0"/>
              <a:t> “The man for whom law exists – the man of forms, the conservative – is a tame man.”  ~  HD Thoreau</a:t>
            </a:r>
            <a:endParaRPr lang="en-US" dirty="0"/>
          </a:p>
        </p:txBody>
      </p:sp>
    </p:spTree>
    <p:extLst>
      <p:ext uri="{BB962C8B-B14F-4D97-AF65-F5344CB8AC3E}">
        <p14:creationId xmlns:p14="http://schemas.microsoft.com/office/powerpoint/2010/main" val="1209921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56023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r>
              <a:rPr lang="en-US" dirty="0"/>
              <a:t>Pattern </a:t>
            </a:r>
            <a:r>
              <a:rPr lang="en-US" dirty="0" smtClean="0"/>
              <a:t>9a:   A VARIATION:  SAME WORDS REPEATED IN PARALLEL STRUCTURE</a:t>
            </a:r>
          </a:p>
          <a:p>
            <a:pPr marL="0" indent="0">
              <a:buNone/>
            </a:pPr>
            <a:r>
              <a:rPr lang="en-US" sz="1900" dirty="0"/>
              <a:t> </a:t>
            </a:r>
            <a:r>
              <a:rPr lang="en-US" sz="1900" dirty="0" smtClean="0"/>
              <a:t> </a:t>
            </a:r>
            <a:r>
              <a:rPr lang="en-US" sz="1900" u="sng" dirty="0" smtClean="0"/>
              <a:t>S           V      repeated key word in same position of the sentence</a:t>
            </a:r>
            <a:r>
              <a:rPr lang="en-US" sz="1900" dirty="0" smtClean="0"/>
              <a:t>.</a:t>
            </a:r>
          </a:p>
          <a:p>
            <a:pPr marL="0" indent="0">
              <a:buNone/>
            </a:pPr>
            <a:endParaRPr lang="en-US" sz="1600" u="sng" dirty="0"/>
          </a:p>
          <a:p>
            <a:pPr marL="0" indent="0">
              <a:buNone/>
            </a:pPr>
            <a:r>
              <a:rPr lang="en-US" sz="2200" b="1" dirty="0" smtClean="0"/>
              <a:t>Examples:</a:t>
            </a:r>
          </a:p>
          <a:p>
            <a:pPr marL="0" indent="0">
              <a:buNone/>
            </a:pPr>
            <a:r>
              <a:rPr lang="en-US" sz="2200" b="1" dirty="0"/>
              <a:t> </a:t>
            </a:r>
            <a:r>
              <a:rPr lang="en-US" sz="2200" b="1" dirty="0" smtClean="0"/>
              <a:t> Venice presents great gifts to the visitor – great history, great art, great food. (parallel structure)</a:t>
            </a:r>
          </a:p>
          <a:p>
            <a:pPr marL="0" indent="0">
              <a:buNone/>
            </a:pPr>
            <a:endParaRPr lang="en-US" sz="2200" b="1" dirty="0"/>
          </a:p>
          <a:p>
            <a:pPr marL="0" indent="0">
              <a:buNone/>
            </a:pPr>
            <a:r>
              <a:rPr lang="en-US" sz="2200" b="1" dirty="0" smtClean="0"/>
              <a:t>“No house should ever be on a hill or on anything.  A house should be of the hill, belonging to it, so hill and house could live together each the happier for the other.” (</a:t>
            </a:r>
            <a:r>
              <a:rPr lang="en-US" sz="2200" b="1" dirty="0" err="1" smtClean="0"/>
              <a:t>symploce</a:t>
            </a:r>
            <a:r>
              <a:rPr lang="en-US" sz="2200" b="1" dirty="0" smtClean="0"/>
              <a:t> and chiasmus)</a:t>
            </a:r>
          </a:p>
          <a:p>
            <a:pPr marL="0" indent="0">
              <a:buNone/>
            </a:pPr>
            <a:r>
              <a:rPr lang="en-US" sz="2200" b="1" dirty="0" smtClean="0"/>
              <a:t>~  Frank Lloyd Wright</a:t>
            </a:r>
          </a:p>
          <a:p>
            <a:pPr marL="0" indent="0">
              <a:buNone/>
            </a:pPr>
            <a:endParaRPr lang="en-US" sz="2000" u="sng" dirty="0"/>
          </a:p>
          <a:p>
            <a:pPr marL="0" indent="0">
              <a:buNone/>
            </a:pPr>
            <a:endParaRPr lang="en-US" dirty="0"/>
          </a:p>
        </p:txBody>
      </p:sp>
    </p:spTree>
    <p:extLst>
      <p:ext uri="{BB962C8B-B14F-4D97-AF65-F5344CB8AC3E}">
        <p14:creationId xmlns:p14="http://schemas.microsoft.com/office/powerpoint/2010/main" val="937249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057400"/>
            <a:ext cx="4953000" cy="3124200"/>
          </a:xfrm>
        </p:spPr>
      </p:pic>
    </p:spTree>
    <p:extLst>
      <p:ext uri="{BB962C8B-B14F-4D97-AF65-F5344CB8AC3E}">
        <p14:creationId xmlns:p14="http://schemas.microsoft.com/office/powerpoint/2010/main" val="3843560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10: EMPHATIC APPOSITIVE AT END, AFTER A COLON</a:t>
            </a:r>
          </a:p>
          <a:p>
            <a:pPr marL="0" indent="0">
              <a:buNone/>
            </a:pPr>
            <a:r>
              <a:rPr lang="en-US" dirty="0"/>
              <a:t> </a:t>
            </a:r>
            <a:r>
              <a:rPr lang="en-US" dirty="0" smtClean="0"/>
              <a:t>    </a:t>
            </a:r>
            <a:r>
              <a:rPr lang="en-US" sz="1800" u="sng" dirty="0" smtClean="0"/>
              <a:t>S         V     word</a:t>
            </a:r>
            <a:r>
              <a:rPr lang="en-US" sz="1800" dirty="0" smtClean="0"/>
              <a:t>:     the appositive (the second naming)  .</a:t>
            </a:r>
          </a:p>
          <a:p>
            <a:pPr marL="0" indent="0">
              <a:buNone/>
            </a:pPr>
            <a:r>
              <a:rPr lang="en-US" sz="1800" dirty="0"/>
              <a:t> </a:t>
            </a:r>
            <a:r>
              <a:rPr lang="en-US" sz="1800" dirty="0" smtClean="0"/>
              <a:t>                                          (with or without modifiers)</a:t>
            </a:r>
          </a:p>
          <a:p>
            <a:pPr marL="0" indent="0">
              <a:buNone/>
            </a:pPr>
            <a:endParaRPr lang="en-US" sz="1800" dirty="0"/>
          </a:p>
          <a:p>
            <a:pPr marL="0" indent="0">
              <a:buNone/>
            </a:pPr>
            <a:r>
              <a:rPr lang="en-US" sz="1900" b="1" dirty="0" smtClean="0"/>
              <a:t>Examples:</a:t>
            </a:r>
          </a:p>
          <a:p>
            <a:pPr marL="0" indent="0">
              <a:buNone/>
            </a:pPr>
            <a:r>
              <a:rPr lang="en-US" sz="1900" b="1" dirty="0"/>
              <a:t> </a:t>
            </a:r>
            <a:r>
              <a:rPr lang="en-US" sz="1900" b="1" dirty="0" smtClean="0"/>
              <a:t> The vampire feared two things:  the sun and mirrors.</a:t>
            </a:r>
          </a:p>
          <a:p>
            <a:pPr marL="0" indent="0">
              <a:buNone/>
            </a:pPr>
            <a:endParaRPr lang="en-US" sz="1900" b="1" dirty="0"/>
          </a:p>
          <a:p>
            <a:pPr marL="0" indent="0">
              <a:buNone/>
            </a:pPr>
            <a:r>
              <a:rPr lang="en-US" sz="1900" b="1" dirty="0" smtClean="0"/>
              <a:t>  “In perpetuating a revolution, there are two requirements: someone or something to revolt against and someone to actually show up and do the revolting.”      ~Woody Allen, “A Brief, Yet Helpful Guide to Civil Disobedience”</a:t>
            </a:r>
            <a:endParaRPr lang="en-US" sz="1900" b="1" dirty="0"/>
          </a:p>
        </p:txBody>
      </p:sp>
    </p:spTree>
    <p:extLst>
      <p:ext uri="{BB962C8B-B14F-4D97-AF65-F5344CB8AC3E}">
        <p14:creationId xmlns:p14="http://schemas.microsoft.com/office/powerpoint/2010/main" val="60213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494921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70000" lnSpcReduction="20000"/>
          </a:bodyPr>
          <a:lstStyle/>
          <a:p>
            <a:r>
              <a:rPr lang="en-US" sz="3400" dirty="0"/>
              <a:t>Pattern 10a:  A VARIATION: APPOSITIVE</a:t>
            </a:r>
          </a:p>
          <a:p>
            <a:pPr marL="0" indent="0">
              <a:buNone/>
            </a:pPr>
            <a:r>
              <a:rPr lang="en-US" sz="3400" dirty="0"/>
              <a:t>                           (single or pair or series)</a:t>
            </a:r>
          </a:p>
          <a:p>
            <a:pPr marL="0" indent="0">
              <a:buNone/>
            </a:pPr>
            <a:r>
              <a:rPr lang="en-US" sz="3400" dirty="0"/>
              <a:t>                               AFTER A DASH</a:t>
            </a:r>
          </a:p>
          <a:p>
            <a:pPr marL="0" indent="0">
              <a:buNone/>
            </a:pPr>
            <a:endParaRPr lang="en-US" dirty="0"/>
          </a:p>
          <a:p>
            <a:pPr marL="0" indent="0">
              <a:buNone/>
            </a:pPr>
            <a:r>
              <a:rPr lang="en-US" sz="2600" dirty="0"/>
              <a:t>        </a:t>
            </a:r>
            <a:r>
              <a:rPr lang="en-US" sz="2600" u="sng" dirty="0"/>
              <a:t>       S     V      word    </a:t>
            </a:r>
            <a:r>
              <a:rPr lang="en-US" sz="2600" dirty="0"/>
              <a:t>   -         the  appositive      .</a:t>
            </a:r>
          </a:p>
          <a:p>
            <a:pPr marL="0" indent="0">
              <a:buNone/>
            </a:pPr>
            <a:r>
              <a:rPr lang="en-US" sz="2600" dirty="0"/>
              <a:t>                                                 (echoed idea or second naming)</a:t>
            </a:r>
          </a:p>
          <a:p>
            <a:pPr marL="0" indent="0">
              <a:buNone/>
            </a:pPr>
            <a:endParaRPr lang="en-US" sz="1800" dirty="0"/>
          </a:p>
          <a:p>
            <a:pPr marL="0" indent="0">
              <a:buNone/>
            </a:pPr>
            <a:endParaRPr lang="en-US" sz="1100" dirty="0"/>
          </a:p>
          <a:p>
            <a:pPr marL="0" indent="0">
              <a:buNone/>
            </a:pPr>
            <a:r>
              <a:rPr lang="en-US" b="1" dirty="0"/>
              <a:t>Examples:</a:t>
            </a:r>
          </a:p>
          <a:p>
            <a:pPr marL="0" indent="0">
              <a:buNone/>
            </a:pPr>
            <a:r>
              <a:rPr lang="en-US" b="1" dirty="0"/>
              <a:t>  One label would fit almost any teenager – student.</a:t>
            </a:r>
          </a:p>
          <a:p>
            <a:pPr marL="0" indent="0">
              <a:buNone/>
            </a:pPr>
            <a:endParaRPr lang="en-US" b="1" dirty="0"/>
          </a:p>
          <a:p>
            <a:pPr marL="0" indent="0">
              <a:buNone/>
            </a:pPr>
            <a:r>
              <a:rPr lang="en-US" b="1" dirty="0"/>
              <a:t>  “Sometimes I need what only you can provide – your absence.”   				~  Ashleigh Brilliant</a:t>
            </a:r>
          </a:p>
          <a:p>
            <a:endParaRPr lang="en-US" dirty="0"/>
          </a:p>
        </p:txBody>
      </p:sp>
    </p:spTree>
    <p:extLst>
      <p:ext uri="{BB962C8B-B14F-4D97-AF65-F5344CB8AC3E}">
        <p14:creationId xmlns:p14="http://schemas.microsoft.com/office/powerpoint/2010/main" val="7392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119313"/>
            <a:ext cx="4114800" cy="3603625"/>
          </a:xfrm>
        </p:spPr>
      </p:pic>
    </p:spTree>
    <p:extLst>
      <p:ext uri="{BB962C8B-B14F-4D97-AF65-F5344CB8AC3E}">
        <p14:creationId xmlns:p14="http://schemas.microsoft.com/office/powerpoint/2010/main" val="111213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dirty="0"/>
              <a:t>Pattern </a:t>
            </a:r>
            <a:r>
              <a:rPr lang="en-US" dirty="0" smtClean="0"/>
              <a:t>11:  INTERRUPTING MODIFIER         		BETWEEN SUBJECT AND VERB</a:t>
            </a:r>
          </a:p>
          <a:p>
            <a:pPr marL="0" indent="0">
              <a:buNone/>
            </a:pPr>
            <a:r>
              <a:rPr lang="en-US" dirty="0"/>
              <a:t>	</a:t>
            </a:r>
            <a:r>
              <a:rPr lang="en-US" u="sng" dirty="0" smtClean="0"/>
              <a:t>S  </a:t>
            </a:r>
            <a:r>
              <a:rPr lang="en-US" dirty="0" smtClean="0"/>
              <a:t>  ,          modifier     ,     </a:t>
            </a:r>
            <a:r>
              <a:rPr lang="en-US" u="sng" dirty="0" smtClean="0"/>
              <a:t>V  </a:t>
            </a:r>
            <a:r>
              <a:rPr lang="en-US" dirty="0" smtClean="0"/>
              <a:t>   .</a:t>
            </a:r>
          </a:p>
          <a:p>
            <a:pPr marL="0" indent="0">
              <a:buNone/>
            </a:pPr>
            <a:r>
              <a:rPr lang="en-US" dirty="0"/>
              <a:t>	</a:t>
            </a:r>
            <a:r>
              <a:rPr lang="en-US" u="sng" dirty="0"/>
              <a:t>S  </a:t>
            </a:r>
            <a:r>
              <a:rPr lang="en-US" dirty="0"/>
              <a:t>  </a:t>
            </a:r>
            <a:r>
              <a:rPr lang="en-US" dirty="0" smtClean="0"/>
              <a:t>-           </a:t>
            </a:r>
            <a:r>
              <a:rPr lang="en-US" dirty="0"/>
              <a:t>modifier     </a:t>
            </a:r>
            <a:r>
              <a:rPr lang="en-US" dirty="0" smtClean="0"/>
              <a:t>-      </a:t>
            </a:r>
            <a:r>
              <a:rPr lang="en-US" u="sng" dirty="0"/>
              <a:t>V  </a:t>
            </a:r>
            <a:r>
              <a:rPr lang="en-US" dirty="0"/>
              <a:t>   .</a:t>
            </a:r>
          </a:p>
          <a:p>
            <a:pPr marL="0" indent="0">
              <a:buNone/>
            </a:pPr>
            <a:r>
              <a:rPr lang="en-US" dirty="0" smtClean="0"/>
              <a:t>	</a:t>
            </a:r>
            <a:r>
              <a:rPr lang="en-US" u="sng" dirty="0"/>
              <a:t>S  </a:t>
            </a:r>
            <a:r>
              <a:rPr lang="en-US" dirty="0"/>
              <a:t>  </a:t>
            </a:r>
            <a:r>
              <a:rPr lang="en-US" dirty="0" smtClean="0"/>
              <a:t>(modifier that whispers)     </a:t>
            </a:r>
            <a:r>
              <a:rPr lang="en-US" u="sng" dirty="0"/>
              <a:t>V  </a:t>
            </a:r>
            <a:r>
              <a:rPr lang="en-US" dirty="0"/>
              <a:t>   </a:t>
            </a:r>
            <a:r>
              <a:rPr lang="en-US" dirty="0" smtClean="0"/>
              <a:t>.</a:t>
            </a:r>
          </a:p>
          <a:p>
            <a:pPr marL="0" indent="0">
              <a:buNone/>
            </a:pPr>
            <a:endParaRPr lang="en-US" dirty="0"/>
          </a:p>
          <a:p>
            <a:pPr marL="0" indent="0">
              <a:buNone/>
            </a:pPr>
            <a:r>
              <a:rPr lang="en-US" sz="1800" b="1" dirty="0" smtClean="0"/>
              <a:t>Examples:</a:t>
            </a:r>
          </a:p>
          <a:p>
            <a:pPr marL="0" indent="0">
              <a:buNone/>
            </a:pPr>
            <a:r>
              <a:rPr lang="en-US" sz="1800" b="1" dirty="0"/>
              <a:t> </a:t>
            </a:r>
            <a:r>
              <a:rPr lang="en-US" sz="1800" b="1" dirty="0" smtClean="0"/>
              <a:t> Condors – once almost extinct – have been saved by careful breeding.</a:t>
            </a:r>
          </a:p>
          <a:p>
            <a:pPr marL="0" indent="0">
              <a:buNone/>
            </a:pPr>
            <a:endParaRPr lang="en-US" sz="1800" b="1" dirty="0"/>
          </a:p>
          <a:p>
            <a:pPr marL="0" indent="0">
              <a:buNone/>
            </a:pPr>
            <a:r>
              <a:rPr lang="en-US" sz="1800" b="1" dirty="0" smtClean="0"/>
              <a:t>  “Sometimes children from other classes, those presumably not so intellectually gifted, would tease and taunt us.”  </a:t>
            </a:r>
          </a:p>
          <a:p>
            <a:pPr marL="0" indent="0">
              <a:buNone/>
            </a:pPr>
            <a:r>
              <a:rPr lang="en-US" sz="1800" b="1" dirty="0"/>
              <a:t>	</a:t>
            </a:r>
            <a:r>
              <a:rPr lang="en-US" sz="1800" b="1" dirty="0" smtClean="0"/>
              <a:t>			 ~  Michael T. Kaufman</a:t>
            </a:r>
            <a:endParaRPr lang="en-US" sz="1800" b="1" dirty="0"/>
          </a:p>
        </p:txBody>
      </p:sp>
    </p:spTree>
    <p:extLst>
      <p:ext uri="{BB962C8B-B14F-4D97-AF65-F5344CB8AC3E}">
        <p14:creationId xmlns:p14="http://schemas.microsoft.com/office/powerpoint/2010/main" val="222949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lstStyle/>
          <a:p>
            <a:r>
              <a:rPr lang="en-US" sz="2800" dirty="0" smtClean="0"/>
              <a:t>Pattern 1:</a:t>
            </a:r>
            <a:r>
              <a:rPr lang="en-US" dirty="0" smtClean="0"/>
              <a:t>  Compound Sentence with Semicolon and No Conjunction</a:t>
            </a:r>
          </a:p>
          <a:p>
            <a:pPr lvl="1"/>
            <a:r>
              <a:rPr lang="en-US" sz="1800" dirty="0" smtClean="0"/>
              <a:t>(two short, related independent clauses now joined)</a:t>
            </a:r>
          </a:p>
          <a:p>
            <a:r>
              <a:rPr lang="en-US" dirty="0"/>
              <a:t> </a:t>
            </a:r>
            <a:r>
              <a:rPr lang="en-US" dirty="0" smtClean="0"/>
              <a:t>    </a:t>
            </a:r>
            <a:r>
              <a:rPr lang="en-US" u="sng" dirty="0" smtClean="0"/>
              <a:t>S		V_</a:t>
            </a:r>
            <a:r>
              <a:rPr lang="en-US" dirty="0" smtClean="0"/>
              <a:t>	</a:t>
            </a:r>
            <a:r>
              <a:rPr lang="en-US" sz="3200" dirty="0" smtClean="0"/>
              <a:t>;</a:t>
            </a:r>
            <a:r>
              <a:rPr lang="en-US" sz="3200" dirty="0"/>
              <a:t> </a:t>
            </a:r>
            <a:r>
              <a:rPr lang="en-US" sz="3200" dirty="0" smtClean="0"/>
              <a:t> </a:t>
            </a:r>
            <a:r>
              <a:rPr lang="en-US" dirty="0" smtClean="0"/>
              <a:t>   S</a:t>
            </a:r>
            <a:r>
              <a:rPr lang="en-US" u="sng" dirty="0" smtClean="0"/>
              <a:t>		V</a:t>
            </a:r>
            <a:r>
              <a:rPr lang="en-US" dirty="0"/>
              <a:t> </a:t>
            </a:r>
            <a:r>
              <a:rPr lang="en-US" dirty="0" smtClean="0"/>
              <a:t>   .</a:t>
            </a:r>
          </a:p>
          <a:p>
            <a:r>
              <a:rPr lang="en-US" dirty="0" smtClean="0"/>
              <a:t>Examples:</a:t>
            </a:r>
          </a:p>
          <a:p>
            <a:r>
              <a:rPr lang="en-US" sz="1800" b="1" dirty="0" smtClean="0"/>
              <a:t>Reading is the easy part; remembering takes more effort.</a:t>
            </a:r>
          </a:p>
          <a:p>
            <a:r>
              <a:rPr lang="en-US" sz="1800" b="1" dirty="0" smtClean="0"/>
              <a:t>“My forefathers didn’t come over on the Mayflower; they met the boat.”		~Mark Twain</a:t>
            </a:r>
            <a:endParaRPr lang="en-US" sz="1800" b="1" dirty="0"/>
          </a:p>
        </p:txBody>
      </p:sp>
    </p:spTree>
    <p:extLst>
      <p:ext uri="{BB962C8B-B14F-4D97-AF65-F5344CB8AC3E}">
        <p14:creationId xmlns:p14="http://schemas.microsoft.com/office/powerpoint/2010/main" val="12976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35948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12:  INTRODUCTORY OR 				CONCLUDING PARTICIPLES</a:t>
            </a:r>
          </a:p>
          <a:p>
            <a:r>
              <a:rPr lang="en-US" sz="1800" dirty="0" smtClean="0"/>
              <a:t>Participial phrase         , </a:t>
            </a:r>
            <a:r>
              <a:rPr lang="en-US" sz="1800" u="sng" dirty="0" smtClean="0"/>
              <a:t>         S                 V             </a:t>
            </a:r>
            <a:r>
              <a:rPr lang="en-US" sz="1800" dirty="0" smtClean="0"/>
              <a:t>.</a:t>
            </a:r>
          </a:p>
          <a:p>
            <a:endParaRPr lang="en-US" sz="1800" dirty="0"/>
          </a:p>
          <a:p>
            <a:r>
              <a:rPr lang="en-US" sz="1800" u="sng" dirty="0" smtClean="0"/>
              <a:t>     S           V                  </a:t>
            </a:r>
            <a:r>
              <a:rPr lang="en-US" sz="1800" dirty="0" smtClean="0"/>
              <a:t>,     Participial  phrase         .</a:t>
            </a:r>
          </a:p>
          <a:p>
            <a:pPr marL="0" indent="0">
              <a:buNone/>
            </a:pPr>
            <a:endParaRPr lang="en-US" sz="2000" dirty="0"/>
          </a:p>
          <a:p>
            <a:pPr marL="0" indent="0">
              <a:buNone/>
            </a:pPr>
            <a:r>
              <a:rPr lang="en-US" sz="1800" b="1" dirty="0" smtClean="0"/>
              <a:t>Examples:</a:t>
            </a:r>
          </a:p>
          <a:p>
            <a:pPr marL="0" indent="0">
              <a:buNone/>
            </a:pPr>
            <a:r>
              <a:rPr lang="en-US" sz="1800" b="1" dirty="0" smtClean="0"/>
              <a:t>  Watching Star Wars for the first time, the small boy was anxious when R2D2 was attacked by the </a:t>
            </a:r>
            <a:r>
              <a:rPr lang="en-US" sz="1800" b="1" dirty="0" err="1" smtClean="0"/>
              <a:t>Jawas</a:t>
            </a:r>
            <a:r>
              <a:rPr lang="en-US" sz="1800" b="1" dirty="0" smtClean="0"/>
              <a:t>.</a:t>
            </a:r>
          </a:p>
          <a:p>
            <a:pPr marL="0" indent="0">
              <a:buNone/>
            </a:pPr>
            <a:endParaRPr lang="en-US" sz="1800" b="1" dirty="0"/>
          </a:p>
          <a:p>
            <a:pPr marL="0" indent="0">
              <a:buNone/>
            </a:pPr>
            <a:r>
              <a:rPr lang="en-US" sz="1800" b="1" dirty="0" smtClean="0"/>
              <a:t>“  Announced by all the trumpets of the sky, arrives the snow.”</a:t>
            </a:r>
          </a:p>
          <a:p>
            <a:pPr marL="0" indent="0">
              <a:buNone/>
            </a:pPr>
            <a:r>
              <a:rPr lang="en-US" sz="1800" b="1" dirty="0"/>
              <a:t>	</a:t>
            </a:r>
            <a:r>
              <a:rPr lang="en-US" sz="1800" b="1" dirty="0" smtClean="0"/>
              <a:t>			         ~  R W Emerson</a:t>
            </a:r>
          </a:p>
          <a:p>
            <a:pPr marL="0" indent="0">
              <a:buNone/>
            </a:pPr>
            <a:endParaRPr lang="en-US" sz="1600" dirty="0"/>
          </a:p>
          <a:p>
            <a:pPr marL="0" indent="0">
              <a:buNone/>
            </a:pPr>
            <a:endParaRPr lang="en-US" sz="16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94389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53711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13:  A SINGLE MODIFIER OUT OF 		PLACE FOR EMPHASIS</a:t>
            </a:r>
          </a:p>
          <a:p>
            <a:r>
              <a:rPr lang="en-US" dirty="0"/>
              <a:t> </a:t>
            </a:r>
            <a:r>
              <a:rPr lang="en-US" dirty="0" smtClean="0"/>
              <a:t>   Modifier		,	</a:t>
            </a:r>
            <a:r>
              <a:rPr lang="en-US" u="sng" dirty="0" smtClean="0"/>
              <a:t>S	V	</a:t>
            </a:r>
            <a:r>
              <a:rPr lang="en-US" dirty="0" smtClean="0"/>
              <a:t>.</a:t>
            </a:r>
          </a:p>
          <a:p>
            <a:pPr marL="0" indent="0">
              <a:buNone/>
            </a:pPr>
            <a:r>
              <a:rPr lang="en-US" dirty="0" smtClean="0"/>
              <a:t>	</a:t>
            </a:r>
            <a:r>
              <a:rPr lang="en-US" sz="1800" dirty="0" smtClean="0"/>
              <a:t>(modifier may be in other positions)</a:t>
            </a:r>
          </a:p>
          <a:p>
            <a:pPr marL="0" indent="0">
              <a:buNone/>
            </a:pPr>
            <a:endParaRPr lang="en-US" sz="1800" dirty="0"/>
          </a:p>
          <a:p>
            <a:pPr marL="0" indent="0">
              <a:buNone/>
            </a:pPr>
            <a:r>
              <a:rPr lang="en-US" sz="2000" b="1" dirty="0" smtClean="0"/>
              <a:t>Examples:</a:t>
            </a:r>
          </a:p>
          <a:p>
            <a:pPr marL="0" indent="0">
              <a:buNone/>
            </a:pPr>
            <a:r>
              <a:rPr lang="en-US" sz="2000" b="1" dirty="0"/>
              <a:t> </a:t>
            </a:r>
            <a:r>
              <a:rPr lang="en-US" sz="2000" b="1" dirty="0" smtClean="0"/>
              <a:t> Underneath, he could detect leaking oil.</a:t>
            </a:r>
          </a:p>
          <a:p>
            <a:pPr marL="0" indent="0">
              <a:buNone/>
            </a:pPr>
            <a:endParaRPr lang="en-US" sz="2000" b="1" dirty="0"/>
          </a:p>
          <a:p>
            <a:pPr marL="0" indent="0">
              <a:buNone/>
            </a:pPr>
            <a:r>
              <a:rPr lang="en-US" sz="2000" b="1" dirty="0" smtClean="0"/>
              <a:t>“Breathless, we flung us on the windy hill.”    ~Rupert Brooke</a:t>
            </a:r>
            <a:endParaRPr lang="en-US" sz="2000" b="1" dirty="0"/>
          </a:p>
        </p:txBody>
      </p:sp>
    </p:spTree>
    <p:extLst>
      <p:ext uri="{BB962C8B-B14F-4D97-AF65-F5344CB8AC3E}">
        <p14:creationId xmlns:p14="http://schemas.microsoft.com/office/powerpoint/2010/main" val="3750599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7537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a:bodyPr>
          <a:lstStyle/>
          <a:p>
            <a:r>
              <a:rPr lang="en-US" dirty="0"/>
              <a:t>Pattern </a:t>
            </a:r>
            <a:r>
              <a:rPr lang="en-US" dirty="0" smtClean="0"/>
              <a:t>14: PREPOSITIONAL PHRASE</a:t>
            </a:r>
            <a:br>
              <a:rPr lang="en-US" dirty="0" smtClean="0"/>
            </a:br>
            <a:r>
              <a:rPr lang="en-US" dirty="0" smtClean="0"/>
              <a:t>		BEFORE S AND V</a:t>
            </a:r>
          </a:p>
          <a:p>
            <a:r>
              <a:rPr lang="en-US" dirty="0" smtClean="0"/>
              <a:t>Prepositional phrase     </a:t>
            </a:r>
            <a:r>
              <a:rPr lang="en-US" u="sng" dirty="0" smtClean="0"/>
              <a:t>S   V     (or  V   S)   </a:t>
            </a:r>
            <a:r>
              <a:rPr lang="en-US" dirty="0" smtClean="0"/>
              <a:t>.</a:t>
            </a:r>
          </a:p>
          <a:p>
            <a:pPr marL="0" indent="0">
              <a:buNone/>
            </a:pPr>
            <a:endParaRPr lang="en-US" dirty="0"/>
          </a:p>
          <a:p>
            <a:pPr marL="0" indent="0">
              <a:buNone/>
            </a:pPr>
            <a:r>
              <a:rPr lang="en-US" b="1" dirty="0" smtClean="0"/>
              <a:t>Examples:</a:t>
            </a:r>
          </a:p>
          <a:p>
            <a:pPr marL="0" indent="0">
              <a:buNone/>
            </a:pPr>
            <a:r>
              <a:rPr lang="en-US" b="1" dirty="0"/>
              <a:t> </a:t>
            </a:r>
            <a:r>
              <a:rPr lang="en-US" b="1" dirty="0" smtClean="0"/>
              <a:t> Under the waterfall, we felt special.</a:t>
            </a:r>
          </a:p>
          <a:p>
            <a:pPr marL="0" indent="0">
              <a:buNone/>
            </a:pPr>
            <a:endParaRPr lang="en-US" b="1" dirty="0"/>
          </a:p>
          <a:p>
            <a:pPr marL="0" indent="0">
              <a:buNone/>
            </a:pPr>
            <a:r>
              <a:rPr lang="en-US" b="1" dirty="0" smtClean="0"/>
              <a:t>  “From the mist emerged a figure playing a flute.”		</a:t>
            </a:r>
            <a:r>
              <a:rPr lang="en-US" sz="2200" b="1" dirty="0" smtClean="0"/>
              <a:t>~  </a:t>
            </a:r>
            <a:r>
              <a:rPr lang="en-US" sz="2200" b="1" i="1" dirty="0" smtClean="0"/>
              <a:t>National Geographic</a:t>
            </a:r>
            <a:r>
              <a:rPr lang="en-US" sz="2200" b="1" dirty="0" smtClean="0"/>
              <a:t>, August 1988</a:t>
            </a:r>
            <a:endParaRPr lang="en-US" sz="2200" b="1" dirty="0"/>
          </a:p>
        </p:txBody>
      </p:sp>
    </p:spTree>
    <p:extLst>
      <p:ext uri="{BB962C8B-B14F-4D97-AF65-F5344CB8AC3E}">
        <p14:creationId xmlns:p14="http://schemas.microsoft.com/office/powerpoint/2010/main" val="247590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821990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a:bodyPr>
          <a:lstStyle/>
          <a:p>
            <a:r>
              <a:rPr lang="en-US" dirty="0"/>
              <a:t>Pattern </a:t>
            </a:r>
            <a:r>
              <a:rPr lang="en-US" dirty="0" smtClean="0"/>
              <a:t>15: OBJECT OR COMPLEMENT</a:t>
            </a:r>
          </a:p>
          <a:p>
            <a:pPr marL="0" indent="0">
              <a:buNone/>
            </a:pPr>
            <a:r>
              <a:rPr lang="en-US" dirty="0"/>
              <a:t>	</a:t>
            </a:r>
            <a:r>
              <a:rPr lang="en-US" dirty="0" smtClean="0"/>
              <a:t>	BEFORE S AND V</a:t>
            </a:r>
          </a:p>
          <a:p>
            <a:pPr marL="0" indent="0">
              <a:buNone/>
            </a:pPr>
            <a:endParaRPr lang="en-US" dirty="0"/>
          </a:p>
          <a:p>
            <a:pPr marL="0" indent="0">
              <a:buNone/>
            </a:pPr>
            <a:r>
              <a:rPr lang="en-US" u="sng" dirty="0" smtClean="0"/>
              <a:t>Object	    or     Subject complement      S       V </a:t>
            </a:r>
            <a:r>
              <a:rPr lang="en-US" dirty="0" smtClean="0"/>
              <a:t>.</a:t>
            </a:r>
            <a:endParaRPr lang="en-US" dirty="0"/>
          </a:p>
          <a:p>
            <a:pPr marL="0" indent="0">
              <a:buNone/>
            </a:pPr>
            <a:r>
              <a:rPr lang="en-US" sz="1800" b="1" dirty="0" smtClean="0"/>
              <a:t>Examples:</a:t>
            </a:r>
          </a:p>
          <a:p>
            <a:pPr marL="0" indent="0">
              <a:buNone/>
            </a:pPr>
            <a:r>
              <a:rPr lang="en-US" sz="1800" b="1" dirty="0"/>
              <a:t> </a:t>
            </a:r>
            <a:r>
              <a:rPr lang="en-US" sz="1800" b="1" dirty="0" smtClean="0"/>
              <a:t> His kind of sarcasm I do not like.  (DO)</a:t>
            </a:r>
          </a:p>
          <a:p>
            <a:pPr marL="0" indent="0">
              <a:buNone/>
            </a:pPr>
            <a:r>
              <a:rPr lang="en-US" sz="1800" b="1" dirty="0"/>
              <a:t> </a:t>
            </a:r>
            <a:r>
              <a:rPr lang="en-US" sz="1800" b="1" dirty="0" smtClean="0"/>
              <a:t> Famous and wealthy an English teacher will never be.       (Subject complement)</a:t>
            </a:r>
          </a:p>
          <a:p>
            <a:pPr marL="0" indent="0">
              <a:buNone/>
            </a:pPr>
            <a:r>
              <a:rPr lang="en-US" sz="1800" b="1" dirty="0" smtClean="0"/>
              <a:t>“Peace, it’s wonderful.”    ~ Father Devine</a:t>
            </a:r>
          </a:p>
        </p:txBody>
      </p:sp>
    </p:spTree>
    <p:extLst>
      <p:ext uri="{BB962C8B-B14F-4D97-AF65-F5344CB8AC3E}">
        <p14:creationId xmlns:p14="http://schemas.microsoft.com/office/powerpoint/2010/main" val="343965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449005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16: PAIRED CONSTRUCTIONS</a:t>
            </a:r>
          </a:p>
          <a:p>
            <a:pPr marL="0" indent="0">
              <a:buNone/>
            </a:pPr>
            <a:endParaRPr lang="en-US" dirty="0"/>
          </a:p>
          <a:p>
            <a:pPr marL="0" indent="0">
              <a:buNone/>
            </a:pPr>
            <a:r>
              <a:rPr lang="en-US" sz="2000" dirty="0" smtClean="0"/>
              <a:t>Not only     </a:t>
            </a:r>
            <a:r>
              <a:rPr lang="en-US" sz="2000" u="sng" dirty="0" smtClean="0"/>
              <a:t>S	   V  </a:t>
            </a:r>
            <a:r>
              <a:rPr lang="en-US" sz="2000" dirty="0" smtClean="0"/>
              <a:t>, but also     </a:t>
            </a:r>
            <a:r>
              <a:rPr lang="en-US" sz="2000" u="sng" dirty="0" smtClean="0"/>
              <a:t>S	V  </a:t>
            </a:r>
            <a:r>
              <a:rPr lang="en-US" sz="2000" dirty="0" smtClean="0"/>
              <a:t>.</a:t>
            </a:r>
          </a:p>
          <a:p>
            <a:pPr marL="0" indent="0">
              <a:buNone/>
            </a:pPr>
            <a:r>
              <a:rPr lang="en-US" dirty="0"/>
              <a:t>	</a:t>
            </a:r>
            <a:r>
              <a:rPr lang="en-US" dirty="0" smtClean="0"/>
              <a:t>		</a:t>
            </a:r>
            <a:r>
              <a:rPr lang="en-US" sz="1800" dirty="0" smtClean="0"/>
              <a:t>(The </a:t>
            </a:r>
            <a:r>
              <a:rPr lang="en-US" sz="1800" i="1" dirty="0" smtClean="0"/>
              <a:t>also</a:t>
            </a:r>
            <a:r>
              <a:rPr lang="en-US" sz="1800" dirty="0" smtClean="0"/>
              <a:t> may be omitted.)</a:t>
            </a:r>
          </a:p>
          <a:p>
            <a:pPr marL="0" indent="0">
              <a:buNone/>
            </a:pPr>
            <a:r>
              <a:rPr lang="en-US" sz="2000" dirty="0" smtClean="0"/>
              <a:t>Just as       </a:t>
            </a:r>
            <a:r>
              <a:rPr lang="en-US" sz="2000" u="sng" dirty="0" smtClean="0"/>
              <a:t>S           V  </a:t>
            </a:r>
            <a:r>
              <a:rPr lang="en-US" sz="2000" dirty="0" smtClean="0"/>
              <a:t>, so too        </a:t>
            </a:r>
            <a:r>
              <a:rPr lang="en-US" sz="2000" u="sng" dirty="0" smtClean="0"/>
              <a:t>S             V  </a:t>
            </a:r>
            <a:r>
              <a:rPr lang="en-US" sz="2000" dirty="0" smtClean="0"/>
              <a:t>.</a:t>
            </a:r>
          </a:p>
          <a:p>
            <a:pPr marL="0" indent="0">
              <a:buNone/>
            </a:pPr>
            <a:r>
              <a:rPr lang="en-US" sz="2000" dirty="0"/>
              <a:t>	</a:t>
            </a:r>
            <a:r>
              <a:rPr lang="en-US" sz="2000" dirty="0" smtClean="0"/>
              <a:t>		</a:t>
            </a:r>
            <a:r>
              <a:rPr lang="en-US" sz="1800" dirty="0" smtClean="0"/>
              <a:t>(may be </a:t>
            </a:r>
            <a:r>
              <a:rPr lang="en-US" sz="1800" i="1" dirty="0" smtClean="0"/>
              <a:t>so also </a:t>
            </a:r>
            <a:r>
              <a:rPr lang="en-US" sz="1800" dirty="0" smtClean="0"/>
              <a:t>or simply </a:t>
            </a:r>
            <a:r>
              <a:rPr lang="en-US" sz="1800" i="1" dirty="0" smtClean="0"/>
              <a:t>so</a:t>
            </a:r>
            <a:r>
              <a:rPr lang="en-US" sz="1800" dirty="0" smtClean="0"/>
              <a:t>)</a:t>
            </a:r>
          </a:p>
          <a:p>
            <a:pPr marL="0" indent="0">
              <a:buNone/>
            </a:pPr>
            <a:r>
              <a:rPr lang="en-US" sz="2000" dirty="0" smtClean="0"/>
              <a:t>The more   </a:t>
            </a:r>
            <a:r>
              <a:rPr lang="en-US" sz="2000" u="sng" dirty="0" smtClean="0"/>
              <a:t>S            V   </a:t>
            </a:r>
            <a:r>
              <a:rPr lang="en-US" sz="2000" dirty="0" smtClean="0"/>
              <a:t>, the more     </a:t>
            </a:r>
            <a:r>
              <a:rPr lang="en-US" sz="2000" u="sng" dirty="0" smtClean="0"/>
              <a:t>S          V  </a:t>
            </a:r>
            <a:r>
              <a:rPr lang="en-US" sz="2000" dirty="0" smtClean="0"/>
              <a:t>.</a:t>
            </a:r>
          </a:p>
          <a:p>
            <a:pPr marL="0" indent="0">
              <a:buNone/>
            </a:pPr>
            <a:r>
              <a:rPr lang="en-US" sz="1800" dirty="0" smtClean="0"/>
              <a:t>			(may be </a:t>
            </a:r>
            <a:r>
              <a:rPr lang="en-US" sz="1800" i="1" dirty="0" smtClean="0"/>
              <a:t>the less</a:t>
            </a:r>
            <a:r>
              <a:rPr lang="en-US" sz="1800" dirty="0" smtClean="0"/>
              <a:t>)</a:t>
            </a:r>
          </a:p>
          <a:p>
            <a:pPr marL="0" indent="0">
              <a:buNone/>
            </a:pPr>
            <a:r>
              <a:rPr lang="en-US" sz="2000" dirty="0" smtClean="0"/>
              <a:t>The former    </a:t>
            </a:r>
            <a:r>
              <a:rPr lang="en-US" sz="2000" u="sng" dirty="0" smtClean="0"/>
              <a:t>S         V  </a:t>
            </a:r>
            <a:r>
              <a:rPr lang="en-US" sz="2000" dirty="0" smtClean="0"/>
              <a:t>, the latter    </a:t>
            </a:r>
            <a:r>
              <a:rPr lang="en-US" sz="2000" u="sng" dirty="0" smtClean="0"/>
              <a:t>S            V     </a:t>
            </a:r>
            <a:r>
              <a:rPr lang="en-US" sz="2000" dirty="0" smtClean="0"/>
              <a:t>.</a:t>
            </a:r>
            <a:endParaRPr lang="en-US" sz="2000" dirty="0"/>
          </a:p>
        </p:txBody>
      </p:sp>
    </p:spTree>
    <p:extLst>
      <p:ext uri="{BB962C8B-B14F-4D97-AF65-F5344CB8AC3E}">
        <p14:creationId xmlns:p14="http://schemas.microsoft.com/office/powerpoint/2010/main" val="73644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133600"/>
            <a:ext cx="39433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14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16: PAIRED CONSTRUCTIONS</a:t>
            </a:r>
          </a:p>
          <a:p>
            <a:pPr marL="0" indent="0">
              <a:buNone/>
            </a:pPr>
            <a:r>
              <a:rPr lang="en-US" dirty="0" smtClean="0"/>
              <a:t>Other correlative conjunctions to use:</a:t>
            </a:r>
          </a:p>
          <a:p>
            <a:pPr marL="0" indent="0">
              <a:buNone/>
            </a:pPr>
            <a:endParaRPr lang="en-US" dirty="0"/>
          </a:p>
          <a:p>
            <a:pPr marL="0" indent="0">
              <a:buNone/>
            </a:pPr>
            <a:r>
              <a:rPr lang="en-US" dirty="0" smtClean="0"/>
              <a:t>	whether…or		so…that</a:t>
            </a:r>
          </a:p>
          <a:p>
            <a:pPr marL="0" indent="0">
              <a:buNone/>
            </a:pPr>
            <a:r>
              <a:rPr lang="en-US" dirty="0"/>
              <a:t>	</a:t>
            </a:r>
            <a:r>
              <a:rPr lang="en-US" dirty="0" smtClean="0"/>
              <a:t>such…that		both…and</a:t>
            </a:r>
          </a:p>
          <a:p>
            <a:pPr marL="0" indent="0">
              <a:buNone/>
            </a:pPr>
            <a:r>
              <a:rPr lang="en-US" dirty="0"/>
              <a:t>	</a:t>
            </a:r>
            <a:r>
              <a:rPr lang="en-US" dirty="0" smtClean="0"/>
              <a:t>as…as			neither…nor</a:t>
            </a:r>
          </a:p>
          <a:p>
            <a:pPr marL="0" indent="0">
              <a:buNone/>
            </a:pPr>
            <a:r>
              <a:rPr lang="en-US" dirty="0"/>
              <a:t>	</a:t>
            </a:r>
            <a:r>
              <a:rPr lang="en-US" dirty="0" smtClean="0"/>
              <a:t>not so…as</a:t>
            </a:r>
          </a:p>
          <a:p>
            <a:pPr marL="0" indent="0">
              <a:buNone/>
            </a:pPr>
            <a:r>
              <a:rPr lang="en-US" dirty="0"/>
              <a:t>	</a:t>
            </a:r>
            <a:r>
              <a:rPr lang="en-US" dirty="0" smtClean="0"/>
              <a:t>not only…more than that</a:t>
            </a:r>
          </a:p>
          <a:p>
            <a:pPr marL="0" indent="0">
              <a:buNone/>
            </a:pPr>
            <a:r>
              <a:rPr lang="en-US" dirty="0" smtClean="0"/>
              <a:t>			</a:t>
            </a:r>
            <a:endParaRPr lang="en-US" dirty="0"/>
          </a:p>
        </p:txBody>
      </p:sp>
    </p:spTree>
    <p:extLst>
      <p:ext uri="{BB962C8B-B14F-4D97-AF65-F5344CB8AC3E}">
        <p14:creationId xmlns:p14="http://schemas.microsoft.com/office/powerpoint/2010/main" val="1043270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16: PAIRED </a:t>
            </a:r>
            <a:r>
              <a:rPr lang="en-US" dirty="0" smtClean="0"/>
              <a:t>CONSTRUCTIONS (Parallelism)</a:t>
            </a:r>
            <a:endParaRPr lang="en-US" dirty="0"/>
          </a:p>
          <a:p>
            <a:pPr marL="0" indent="0">
              <a:buNone/>
            </a:pPr>
            <a:r>
              <a:rPr lang="en-US" sz="2000" b="1" dirty="0" smtClean="0"/>
              <a:t>Examples:</a:t>
            </a:r>
          </a:p>
          <a:p>
            <a:pPr marL="0" indent="0">
              <a:buNone/>
            </a:pPr>
            <a:r>
              <a:rPr lang="en-US" sz="2000" b="1" dirty="0" smtClean="0"/>
              <a:t>Not only does texting take up most of her time, more than that it makes her skip her homework.</a:t>
            </a:r>
          </a:p>
          <a:p>
            <a:pPr marL="0" indent="0">
              <a:buNone/>
            </a:pPr>
            <a:r>
              <a:rPr lang="en-US" sz="2000" b="1" dirty="0" smtClean="0"/>
              <a:t>“Not only do I knock then out, but I [also] pick the round.”  ~ Muhammad Ali</a:t>
            </a:r>
          </a:p>
          <a:p>
            <a:pPr marL="0" indent="0">
              <a:buNone/>
            </a:pPr>
            <a:r>
              <a:rPr lang="en-US" sz="2000" b="1" dirty="0" smtClean="0"/>
              <a:t>“When I’m good, I’m very good, but when I’m bad, I’m better.”    ~ Mae West</a:t>
            </a:r>
          </a:p>
          <a:p>
            <a:pPr marL="0" indent="0">
              <a:buNone/>
            </a:pPr>
            <a:r>
              <a:rPr lang="en-US" sz="2000" b="1" dirty="0" smtClean="0"/>
              <a:t>“The more the critical reason dominates, the more impoverished life becomes.”     ~ Carl Jung</a:t>
            </a:r>
            <a:endParaRPr lang="en-US" sz="2000" b="1" dirty="0"/>
          </a:p>
        </p:txBody>
      </p:sp>
    </p:spTree>
    <p:extLst>
      <p:ext uri="{BB962C8B-B14F-4D97-AF65-F5344CB8AC3E}">
        <p14:creationId xmlns:p14="http://schemas.microsoft.com/office/powerpoint/2010/main" val="27498051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4966954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17: DEPENDENT CLAUSE</a:t>
            </a:r>
          </a:p>
          <a:p>
            <a:pPr marL="0" indent="0">
              <a:buNone/>
            </a:pPr>
            <a:r>
              <a:rPr lang="en-US" dirty="0"/>
              <a:t>	</a:t>
            </a:r>
            <a:r>
              <a:rPr lang="en-US" dirty="0" smtClean="0"/>
              <a:t>	(in a “sentence slot”)</a:t>
            </a:r>
          </a:p>
          <a:p>
            <a:pPr marL="0" indent="0">
              <a:buNone/>
            </a:pPr>
            <a:r>
              <a:rPr lang="en-US" dirty="0"/>
              <a:t>	</a:t>
            </a:r>
            <a:r>
              <a:rPr lang="en-US" dirty="0" smtClean="0"/>
              <a:t>	AS SUBJECT OR OBJECT</a:t>
            </a:r>
          </a:p>
          <a:p>
            <a:pPr marL="0" indent="0">
              <a:buNone/>
            </a:pPr>
            <a:r>
              <a:rPr lang="en-US" dirty="0"/>
              <a:t>	</a:t>
            </a:r>
            <a:r>
              <a:rPr lang="en-US" dirty="0" smtClean="0"/>
              <a:t>	OR COMPLEMENT</a:t>
            </a:r>
          </a:p>
          <a:p>
            <a:pPr marL="0" indent="0">
              <a:buNone/>
            </a:pPr>
            <a:endParaRPr lang="en-US" dirty="0"/>
          </a:p>
          <a:p>
            <a:pPr marL="0" indent="0">
              <a:buNone/>
            </a:pPr>
            <a:r>
              <a:rPr lang="en-US" u="sng" dirty="0" smtClean="0"/>
              <a:t>	</a:t>
            </a:r>
            <a:r>
              <a:rPr lang="en-US" sz="1800" u="sng" dirty="0" smtClean="0"/>
              <a:t>S  [dependent clause as subject]	V	    </a:t>
            </a:r>
            <a:r>
              <a:rPr lang="en-US" sz="1800" dirty="0" smtClean="0"/>
              <a:t>.</a:t>
            </a:r>
            <a:endParaRPr lang="en-US" sz="1800" dirty="0"/>
          </a:p>
          <a:p>
            <a:pPr marL="0" indent="0">
              <a:buNone/>
            </a:pPr>
            <a:r>
              <a:rPr lang="en-US" u="sng" dirty="0" smtClean="0"/>
              <a:t>	</a:t>
            </a:r>
            <a:r>
              <a:rPr lang="en-US" sz="1800" u="sng" dirty="0" smtClean="0"/>
              <a:t>S	V	[dependent clause as object or complement]  </a:t>
            </a:r>
            <a:r>
              <a:rPr lang="en-US" sz="1800" dirty="0" smtClean="0"/>
              <a:t> .</a:t>
            </a:r>
            <a:endParaRPr lang="en-US" sz="1800" dirty="0"/>
          </a:p>
        </p:txBody>
      </p:sp>
    </p:spTree>
    <p:extLst>
      <p:ext uri="{BB962C8B-B14F-4D97-AF65-F5344CB8AC3E}">
        <p14:creationId xmlns:p14="http://schemas.microsoft.com/office/powerpoint/2010/main" val="38097203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17: DEPENDENT CLAUSE</a:t>
            </a:r>
          </a:p>
          <a:p>
            <a:pPr marL="0" indent="0">
              <a:buNone/>
            </a:pPr>
            <a:r>
              <a:rPr lang="en-US" sz="1800" b="1" dirty="0" smtClean="0"/>
              <a:t>Examples:</a:t>
            </a:r>
          </a:p>
          <a:p>
            <a:pPr marL="0" indent="0">
              <a:buNone/>
            </a:pPr>
            <a:r>
              <a:rPr lang="en-US" sz="1800" b="1" dirty="0" smtClean="0"/>
              <a:t>[</a:t>
            </a:r>
            <a:r>
              <a:rPr lang="en-US" sz="1800" b="1" i="1" dirty="0" smtClean="0"/>
              <a:t>Why he went there</a:t>
            </a:r>
            <a:r>
              <a:rPr lang="en-US" sz="1800" b="1" dirty="0" smtClean="0"/>
              <a:t>] is still a mystery to me.</a:t>
            </a:r>
          </a:p>
          <a:p>
            <a:pPr marL="0" indent="0">
              <a:buNone/>
            </a:pPr>
            <a:r>
              <a:rPr lang="en-US" sz="1800" b="1" dirty="0"/>
              <a:t>	</a:t>
            </a:r>
            <a:r>
              <a:rPr lang="en-US" sz="1800" b="1" dirty="0" smtClean="0"/>
              <a:t>(subject of verb </a:t>
            </a:r>
            <a:r>
              <a:rPr lang="en-US" sz="1800" b="1" i="1" dirty="0" smtClean="0"/>
              <a:t>is</a:t>
            </a:r>
            <a:r>
              <a:rPr lang="en-US" sz="1800" b="1" dirty="0" smtClean="0"/>
              <a:t>)</a:t>
            </a:r>
          </a:p>
          <a:p>
            <a:pPr marL="0" indent="0">
              <a:buNone/>
            </a:pPr>
            <a:r>
              <a:rPr lang="en-US" sz="1800" b="1" dirty="0" smtClean="0"/>
              <a:t>He finally finished [</a:t>
            </a:r>
            <a:r>
              <a:rPr lang="en-US" sz="1800" b="1" i="1" dirty="0" smtClean="0"/>
              <a:t>what he had started over a year ago</a:t>
            </a:r>
            <a:r>
              <a:rPr lang="en-US" sz="1800" b="1" dirty="0" smtClean="0"/>
              <a:t>.]</a:t>
            </a:r>
          </a:p>
          <a:p>
            <a:pPr marL="0" indent="0">
              <a:buNone/>
            </a:pPr>
            <a:r>
              <a:rPr lang="en-US" sz="1800" b="1" dirty="0"/>
              <a:t>	</a:t>
            </a:r>
            <a:r>
              <a:rPr lang="en-US" sz="1800" b="1" dirty="0" smtClean="0"/>
              <a:t>(complement after </a:t>
            </a:r>
            <a:r>
              <a:rPr lang="en-US" sz="1800" b="1" i="1" dirty="0" smtClean="0"/>
              <a:t>finished</a:t>
            </a:r>
            <a:r>
              <a:rPr lang="en-US" sz="1800" b="1" dirty="0" smtClean="0"/>
              <a:t>)</a:t>
            </a:r>
          </a:p>
          <a:p>
            <a:pPr marL="0" indent="0">
              <a:buNone/>
            </a:pPr>
            <a:r>
              <a:rPr lang="en-US" sz="1800" b="1" dirty="0"/>
              <a:t>[</a:t>
            </a:r>
            <a:r>
              <a:rPr lang="en-US" sz="1800" b="1" i="1" dirty="0" smtClean="0"/>
              <a:t>What man cannot imagine</a:t>
            </a:r>
            <a:r>
              <a:rPr lang="en-US" sz="1800" b="1" dirty="0" smtClean="0"/>
              <a:t>], he cannot create.</a:t>
            </a:r>
          </a:p>
          <a:p>
            <a:pPr marL="0" indent="0">
              <a:buNone/>
            </a:pPr>
            <a:r>
              <a:rPr lang="en-US" sz="1800" b="1" dirty="0"/>
              <a:t>	</a:t>
            </a:r>
            <a:r>
              <a:rPr lang="en-US" sz="1800" b="1" dirty="0" smtClean="0"/>
              <a:t>(object of </a:t>
            </a:r>
            <a:r>
              <a:rPr lang="en-US" sz="1800" b="1" i="1" dirty="0" smtClean="0"/>
              <a:t>can create </a:t>
            </a:r>
            <a:r>
              <a:rPr lang="en-US" sz="1800" b="1" dirty="0" smtClean="0"/>
              <a:t>in this “inverted” sentence)</a:t>
            </a:r>
          </a:p>
          <a:p>
            <a:pPr marL="0" indent="0">
              <a:buNone/>
            </a:pPr>
            <a:r>
              <a:rPr lang="en-US" sz="1800" b="1" dirty="0" smtClean="0"/>
              <a:t>[</a:t>
            </a:r>
            <a:r>
              <a:rPr lang="en-US" sz="1800" b="1" i="1" dirty="0" smtClean="0"/>
              <a:t>Why so many people hate to eat vegetables</a:t>
            </a:r>
            <a:r>
              <a:rPr lang="en-US" sz="1800" b="1" dirty="0" smtClean="0"/>
              <a:t>] constantly amazes parents and nutritionists.</a:t>
            </a:r>
          </a:p>
          <a:p>
            <a:pPr marL="0" indent="0">
              <a:buNone/>
            </a:pPr>
            <a:r>
              <a:rPr lang="en-US" sz="1800" b="1" dirty="0"/>
              <a:t>	</a:t>
            </a:r>
            <a:r>
              <a:rPr lang="en-US" sz="1800" b="1" dirty="0" smtClean="0"/>
              <a:t>(subject of </a:t>
            </a:r>
            <a:r>
              <a:rPr lang="en-US" sz="1800" b="1" i="1" dirty="0" smtClean="0"/>
              <a:t>amazes</a:t>
            </a:r>
            <a:r>
              <a:rPr lang="en-US" sz="1800" b="1" dirty="0" smtClean="0"/>
              <a:t>)</a:t>
            </a:r>
            <a:endParaRPr lang="en-US" sz="1800" b="1" dirty="0"/>
          </a:p>
        </p:txBody>
      </p:sp>
    </p:spTree>
    <p:extLst>
      <p:ext uri="{BB962C8B-B14F-4D97-AF65-F5344CB8AC3E}">
        <p14:creationId xmlns:p14="http://schemas.microsoft.com/office/powerpoint/2010/main" val="408795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17: DEPENDENT CLAUSE</a:t>
            </a:r>
          </a:p>
          <a:p>
            <a:pPr marL="0" indent="0">
              <a:buNone/>
            </a:pPr>
            <a:r>
              <a:rPr lang="en-US" b="1" dirty="0"/>
              <a:t>Examples:</a:t>
            </a:r>
          </a:p>
          <a:p>
            <a:pPr marL="0" indent="0">
              <a:buNone/>
            </a:pPr>
            <a:r>
              <a:rPr lang="en-US" dirty="0" smtClean="0"/>
              <a:t>  </a:t>
            </a:r>
            <a:r>
              <a:rPr lang="en-US" sz="1800" b="1" dirty="0" smtClean="0"/>
              <a:t>“He, O men, [who like Socrates], knows that his wisdom is in truth worth nothing.”     ~Plato, </a:t>
            </a:r>
            <a:r>
              <a:rPr lang="en-US" sz="1800" b="1" i="1" dirty="0" smtClean="0"/>
              <a:t>Apology</a:t>
            </a:r>
          </a:p>
          <a:p>
            <a:pPr marL="0" indent="0">
              <a:buNone/>
            </a:pPr>
            <a:r>
              <a:rPr lang="en-US" sz="1800" b="1" dirty="0"/>
              <a:t>	</a:t>
            </a:r>
            <a:r>
              <a:rPr lang="en-US" sz="1800" b="1" dirty="0" smtClean="0"/>
              <a:t>(clause as SC)</a:t>
            </a:r>
          </a:p>
          <a:p>
            <a:pPr marL="0" indent="0">
              <a:buNone/>
            </a:pPr>
            <a:endParaRPr lang="en-US" sz="1800" b="1" dirty="0"/>
          </a:p>
          <a:p>
            <a:pPr marL="0" indent="0">
              <a:buNone/>
            </a:pPr>
            <a:r>
              <a:rPr lang="en-US" sz="1800" b="1" dirty="0" smtClean="0"/>
              <a:t>  “The world itself, [whose single meaning I do not understand], is a vast irrational.”     ~Albert Camus</a:t>
            </a:r>
          </a:p>
          <a:p>
            <a:pPr marL="0" indent="0">
              <a:buNone/>
            </a:pPr>
            <a:r>
              <a:rPr lang="en-US" sz="1800" b="1" dirty="0"/>
              <a:t>	</a:t>
            </a:r>
            <a:r>
              <a:rPr lang="en-US" sz="1800" b="1" dirty="0" smtClean="0"/>
              <a:t>(clause as SC)</a:t>
            </a:r>
            <a:endParaRPr lang="en-US" sz="1800" b="1" dirty="0"/>
          </a:p>
        </p:txBody>
      </p:sp>
    </p:spTree>
    <p:extLst>
      <p:ext uri="{BB962C8B-B14F-4D97-AF65-F5344CB8AC3E}">
        <p14:creationId xmlns:p14="http://schemas.microsoft.com/office/powerpoint/2010/main" val="2585178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572145" y="2380854"/>
            <a:ext cx="4191002" cy="3391693"/>
          </a:xfrm>
        </p:spPr>
      </p:pic>
    </p:spTree>
    <p:extLst>
      <p:ext uri="{BB962C8B-B14F-4D97-AF65-F5344CB8AC3E}">
        <p14:creationId xmlns:p14="http://schemas.microsoft.com/office/powerpoint/2010/main" val="27289733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18: ABSOLUTE CONSTRUCTION</a:t>
            </a:r>
          </a:p>
          <a:p>
            <a:pPr marL="0" indent="0">
              <a:buNone/>
            </a:pPr>
            <a:r>
              <a:rPr lang="en-US" dirty="0"/>
              <a:t>	</a:t>
            </a:r>
            <a:r>
              <a:rPr lang="en-US" dirty="0" smtClean="0"/>
              <a:t>	(noun plus participle)</a:t>
            </a:r>
          </a:p>
          <a:p>
            <a:pPr marL="0" indent="0">
              <a:buNone/>
            </a:pPr>
            <a:r>
              <a:rPr lang="en-US" dirty="0"/>
              <a:t>	</a:t>
            </a:r>
            <a:r>
              <a:rPr lang="en-US" dirty="0" smtClean="0"/>
              <a:t>	ANYWHERE IN SENTENCE</a:t>
            </a:r>
          </a:p>
          <a:p>
            <a:pPr marL="0" indent="0">
              <a:buNone/>
            </a:pPr>
            <a:endParaRPr lang="en-US" dirty="0"/>
          </a:p>
          <a:p>
            <a:pPr marL="0" indent="0">
              <a:buNone/>
            </a:pPr>
            <a:r>
              <a:rPr lang="en-US" dirty="0" smtClean="0"/>
              <a:t>Absolute construction    ,</a:t>
            </a:r>
            <a:r>
              <a:rPr lang="en-US" u="sng" dirty="0" smtClean="0"/>
              <a:t>     S	V      </a:t>
            </a:r>
            <a:r>
              <a:rPr lang="en-US" dirty="0" smtClean="0"/>
              <a:t>.	</a:t>
            </a:r>
          </a:p>
          <a:p>
            <a:pPr marL="0" indent="0">
              <a:buNone/>
            </a:pPr>
            <a:r>
              <a:rPr lang="en-US" u="sng" dirty="0"/>
              <a:t> </a:t>
            </a:r>
            <a:r>
              <a:rPr lang="en-US" u="sng" dirty="0" smtClean="0"/>
              <a:t>    S     </a:t>
            </a:r>
            <a:r>
              <a:rPr lang="en-US" dirty="0" smtClean="0"/>
              <a:t>,     absolute construction,   </a:t>
            </a:r>
            <a:r>
              <a:rPr lang="en-US" u="sng" dirty="0" smtClean="0"/>
              <a:t>  V  </a:t>
            </a:r>
            <a:r>
              <a:rPr lang="en-US" dirty="0" smtClean="0"/>
              <a:t>   .	</a:t>
            </a:r>
          </a:p>
          <a:p>
            <a:pPr marL="0" indent="0">
              <a:buNone/>
            </a:pPr>
            <a:r>
              <a:rPr lang="en-US" u="sng" dirty="0"/>
              <a:t> </a:t>
            </a:r>
            <a:r>
              <a:rPr lang="en-US" u="sng" dirty="0" smtClean="0"/>
              <a:t>    S     </a:t>
            </a:r>
            <a:r>
              <a:rPr lang="en-US" dirty="0" smtClean="0"/>
              <a:t>-     absolute construction    -  </a:t>
            </a:r>
            <a:r>
              <a:rPr lang="en-US" u="sng" dirty="0" smtClean="0"/>
              <a:t>   V   </a:t>
            </a:r>
            <a:r>
              <a:rPr lang="en-US" dirty="0" smtClean="0"/>
              <a:t>  .</a:t>
            </a:r>
          </a:p>
          <a:p>
            <a:pPr marL="0" indent="0">
              <a:buNone/>
            </a:pPr>
            <a:r>
              <a:rPr lang="en-US" u="sng" dirty="0" smtClean="0"/>
              <a:t>     S     </a:t>
            </a:r>
            <a:r>
              <a:rPr lang="en-US" dirty="0" smtClean="0"/>
              <a:t>  (  absolute construction )   </a:t>
            </a:r>
            <a:r>
              <a:rPr lang="en-US" u="sng" dirty="0" smtClean="0"/>
              <a:t>  V  </a:t>
            </a:r>
            <a:r>
              <a:rPr lang="en-US" dirty="0" smtClean="0"/>
              <a:t>   .                              	</a:t>
            </a:r>
            <a:endParaRPr lang="en-US" dirty="0"/>
          </a:p>
          <a:p>
            <a:endParaRPr lang="en-US" dirty="0"/>
          </a:p>
        </p:txBody>
      </p:sp>
    </p:spTree>
    <p:extLst>
      <p:ext uri="{BB962C8B-B14F-4D97-AF65-F5344CB8AC3E}">
        <p14:creationId xmlns:p14="http://schemas.microsoft.com/office/powerpoint/2010/main" val="4241625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18: ABSOLUTE CONSTRUCTION</a:t>
            </a:r>
            <a:endParaRPr lang="en-US" dirty="0"/>
          </a:p>
          <a:p>
            <a:pPr marL="0" indent="0">
              <a:buNone/>
            </a:pPr>
            <a:r>
              <a:rPr lang="en-US" sz="1800" b="1" dirty="0"/>
              <a:t>Examples</a:t>
            </a:r>
            <a:r>
              <a:rPr lang="en-US" sz="1800" b="1" dirty="0" smtClean="0"/>
              <a:t>:</a:t>
            </a:r>
          </a:p>
          <a:p>
            <a:pPr marL="0" indent="0">
              <a:buNone/>
            </a:pPr>
            <a:r>
              <a:rPr lang="en-US" sz="1800" b="1" dirty="0"/>
              <a:t> </a:t>
            </a:r>
            <a:r>
              <a:rPr lang="en-US" sz="1800" b="1" dirty="0" smtClean="0"/>
              <a:t> </a:t>
            </a:r>
            <a:r>
              <a:rPr lang="en-US" sz="1800" b="1" i="1" dirty="0" smtClean="0"/>
              <a:t>His ball being lost</a:t>
            </a:r>
            <a:r>
              <a:rPr lang="en-US" sz="1800" b="1" dirty="0" smtClean="0"/>
              <a:t>, Johnny had to quit playing tennis for the day.</a:t>
            </a:r>
          </a:p>
          <a:p>
            <a:pPr marL="0" indent="0">
              <a:buNone/>
            </a:pPr>
            <a:endParaRPr lang="en-US" sz="1800" b="1" dirty="0"/>
          </a:p>
          <a:p>
            <a:pPr marL="0" indent="0">
              <a:buNone/>
            </a:pPr>
            <a:r>
              <a:rPr lang="en-US" sz="1800" b="1" dirty="0" smtClean="0"/>
              <a:t>  I want to go away to college </a:t>
            </a:r>
            <a:r>
              <a:rPr lang="en-US" sz="1800" b="1" i="1" dirty="0" smtClean="0"/>
              <a:t>(my parents willing)</a:t>
            </a:r>
            <a:r>
              <a:rPr lang="en-US" sz="1800" b="1" dirty="0" smtClean="0"/>
              <a:t> as soon as I graduate from high school.</a:t>
            </a:r>
          </a:p>
          <a:p>
            <a:pPr marL="0" indent="0">
              <a:buNone/>
            </a:pPr>
            <a:endParaRPr lang="en-US" sz="1800" b="1" dirty="0"/>
          </a:p>
          <a:p>
            <a:pPr marL="0" indent="0">
              <a:buNone/>
            </a:pPr>
            <a:r>
              <a:rPr lang="en-US" sz="1800" b="1" dirty="0" smtClean="0"/>
              <a:t>  </a:t>
            </a:r>
            <a:r>
              <a:rPr lang="en-US" sz="1800" b="1" i="1" dirty="0" smtClean="0"/>
              <a:t>The present bought</a:t>
            </a:r>
            <a:r>
              <a:rPr lang="en-US" sz="1800" b="1" dirty="0" smtClean="0"/>
              <a:t>, we could relax.</a:t>
            </a:r>
          </a:p>
          <a:p>
            <a:pPr marL="0" indent="0">
              <a:buNone/>
            </a:pPr>
            <a:endParaRPr lang="en-US" sz="1800" b="1" dirty="0"/>
          </a:p>
          <a:p>
            <a:pPr marL="0" indent="0">
              <a:buNone/>
            </a:pPr>
            <a:r>
              <a:rPr lang="en-US" sz="1800" b="1" dirty="0" smtClean="0"/>
              <a:t>  “She sat back on the bed, </a:t>
            </a:r>
            <a:r>
              <a:rPr lang="en-US" sz="1800" b="1" i="1" dirty="0" smtClean="0"/>
              <a:t>her head bowed, her lips moving feverishly, </a:t>
            </a:r>
            <a:r>
              <a:rPr lang="en-US" sz="1800" b="1" dirty="0" smtClean="0"/>
              <a:t>her eyes rising only to scan the walls.”  ~  Anne Rice</a:t>
            </a:r>
            <a:endParaRPr lang="en-US" sz="1800" b="1" dirty="0"/>
          </a:p>
          <a:p>
            <a:endParaRPr lang="en-US" dirty="0"/>
          </a:p>
        </p:txBody>
      </p:sp>
    </p:spTree>
    <p:extLst>
      <p:ext uri="{BB962C8B-B14F-4D97-AF65-F5344CB8AC3E}">
        <p14:creationId xmlns:p14="http://schemas.microsoft.com/office/powerpoint/2010/main" val="225316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18</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138673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1a:  Compound Sentence with Conjunctive Adverb (Connector)</a:t>
            </a:r>
          </a:p>
          <a:p>
            <a:r>
              <a:rPr lang="en-US" dirty="0"/>
              <a:t> </a:t>
            </a:r>
            <a:r>
              <a:rPr lang="en-US" dirty="0" smtClean="0"/>
              <a:t>    </a:t>
            </a:r>
            <a:r>
              <a:rPr lang="en-US" u="sng" dirty="0" smtClean="0"/>
              <a:t>S		V</a:t>
            </a:r>
            <a:r>
              <a:rPr lang="en-US" dirty="0" smtClean="0"/>
              <a:t> ; (conjunctive adverb), </a:t>
            </a:r>
            <a:r>
              <a:rPr lang="en-US" u="sng" dirty="0" smtClean="0"/>
              <a:t>S	V</a:t>
            </a:r>
          </a:p>
          <a:p>
            <a:pPr lvl="1"/>
            <a:r>
              <a:rPr lang="en-US" sz="2000" i="1" dirty="0" smtClean="0"/>
              <a:t>(You will need a semicolon before the connector, and a comma after the connector is often used, but optional.)</a:t>
            </a:r>
            <a:endParaRPr lang="en-US" sz="2000" i="1" dirty="0"/>
          </a:p>
          <a:p>
            <a:pPr lvl="1"/>
            <a:r>
              <a:rPr lang="en-US" sz="2400" dirty="0" smtClean="0"/>
              <a:t>Examples:</a:t>
            </a:r>
          </a:p>
          <a:p>
            <a:pPr lvl="1"/>
            <a:r>
              <a:rPr lang="en-US" sz="1800" b="1" dirty="0" smtClean="0"/>
              <a:t>Gary couldn’t go away for his vacation; however, he managed to have a good time at home.</a:t>
            </a:r>
          </a:p>
          <a:p>
            <a:pPr lvl="1"/>
            <a:r>
              <a:rPr lang="en-US" sz="1800" b="1" dirty="0" smtClean="0"/>
              <a:t>“I think; therefore I am.”	~ Rene Descartes</a:t>
            </a:r>
            <a:endParaRPr lang="en-US" sz="1800" b="1" dirty="0"/>
          </a:p>
        </p:txBody>
      </p:sp>
    </p:spTree>
    <p:extLst>
      <p:ext uri="{BB962C8B-B14F-4D97-AF65-F5344CB8AC3E}">
        <p14:creationId xmlns:p14="http://schemas.microsoft.com/office/powerpoint/2010/main" val="4247325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19: THE SHORT, SIMPLE SENTENCE</a:t>
            </a:r>
          </a:p>
          <a:p>
            <a:pPr marL="0" indent="0">
              <a:buNone/>
            </a:pPr>
            <a:r>
              <a:rPr lang="en-US" dirty="0"/>
              <a:t>	</a:t>
            </a:r>
            <a:r>
              <a:rPr lang="en-US" dirty="0" smtClean="0"/>
              <a:t>	FOR RELIEF OR DRAMATIC</a:t>
            </a:r>
          </a:p>
          <a:p>
            <a:pPr marL="0" indent="0">
              <a:buNone/>
            </a:pPr>
            <a:r>
              <a:rPr lang="en-US" dirty="0"/>
              <a:t>	</a:t>
            </a:r>
            <a:r>
              <a:rPr lang="en-US" dirty="0" smtClean="0"/>
              <a:t>	EFFECT</a:t>
            </a:r>
          </a:p>
          <a:p>
            <a:pPr marL="0" indent="0">
              <a:buNone/>
            </a:pPr>
            <a:endParaRPr lang="en-US" dirty="0"/>
          </a:p>
          <a:p>
            <a:pPr marL="0" indent="0">
              <a:buNone/>
            </a:pPr>
            <a:r>
              <a:rPr lang="en-US" u="sng" dirty="0" smtClean="0"/>
              <a:t>	S			V		</a:t>
            </a:r>
            <a:r>
              <a:rPr lang="en-US" dirty="0" smtClean="0"/>
              <a: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525328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Being brief alone will not make it dramatic.  This </a:t>
            </a:r>
            <a:r>
              <a:rPr lang="en-US" dirty="0" smtClean="0"/>
              <a:t>pattern </a:t>
            </a:r>
            <a:r>
              <a:rPr lang="en-US" dirty="0"/>
              <a:t>will be effective </a:t>
            </a:r>
            <a:r>
              <a:rPr lang="en-US" dirty="0" smtClean="0"/>
              <a:t>only:</a:t>
            </a:r>
          </a:p>
          <a:p>
            <a:pPr marL="0" indent="0">
              <a:buNone/>
            </a:pPr>
            <a:endParaRPr lang="en-US" dirty="0" smtClean="0"/>
          </a:p>
          <a:p>
            <a:r>
              <a:rPr lang="en-US" sz="2000" dirty="0" smtClean="0"/>
              <a:t>when you use it after several long sentences</a:t>
            </a:r>
          </a:p>
          <a:p>
            <a:r>
              <a:rPr lang="en-US" sz="2000" dirty="0" smtClean="0"/>
              <a:t>when you let it more or less summarize what you have just written</a:t>
            </a:r>
          </a:p>
          <a:p>
            <a:r>
              <a:rPr lang="en-US" sz="2000" dirty="0" smtClean="0"/>
              <a:t>when you let it provide transition between two or more ideas</a:t>
            </a:r>
          </a:p>
          <a:p>
            <a:pPr marL="0" indent="0">
              <a:buNone/>
            </a:pPr>
            <a:endParaRPr lang="en-US" sz="2000" dirty="0"/>
          </a:p>
          <a:p>
            <a:endParaRPr lang="en-US" dirty="0"/>
          </a:p>
        </p:txBody>
      </p:sp>
    </p:spTree>
    <p:extLst>
      <p:ext uri="{BB962C8B-B14F-4D97-AF65-F5344CB8AC3E}">
        <p14:creationId xmlns:p14="http://schemas.microsoft.com/office/powerpoint/2010/main" val="2849985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a:bodyPr>
          <a:lstStyle/>
          <a:p>
            <a:r>
              <a:rPr lang="en-US" b="1" dirty="0"/>
              <a:t>Examples:</a:t>
            </a:r>
          </a:p>
          <a:p>
            <a:pPr marL="0" indent="0">
              <a:buNone/>
            </a:pPr>
            <a:r>
              <a:rPr lang="en-US" b="1" dirty="0" smtClean="0"/>
              <a:t>   All efforts failed. 	  Just wait.</a:t>
            </a:r>
          </a:p>
          <a:p>
            <a:pPr marL="0" indent="0">
              <a:buNone/>
            </a:pPr>
            <a:r>
              <a:rPr lang="en-US" b="1" dirty="0" smtClean="0"/>
              <a:t>   It was magical.	 I think not.</a:t>
            </a:r>
          </a:p>
          <a:p>
            <a:pPr marL="0" indent="0">
              <a:buNone/>
            </a:pPr>
            <a:r>
              <a:rPr lang="en-US" b="1" dirty="0"/>
              <a:t> </a:t>
            </a:r>
            <a:r>
              <a:rPr lang="en-US" b="1" dirty="0" smtClean="0"/>
              <a:t>  Well, I wonder.	 Let’s talk.</a:t>
            </a:r>
          </a:p>
          <a:p>
            <a:pPr marL="0" indent="0">
              <a:buNone/>
            </a:pPr>
            <a:r>
              <a:rPr lang="en-US" b="1" dirty="0" smtClean="0"/>
              <a:t>  “Jesus wept.”  ~ The Bible</a:t>
            </a:r>
          </a:p>
          <a:p>
            <a:pPr marL="0" indent="0">
              <a:buNone/>
            </a:pPr>
            <a:r>
              <a:rPr lang="en-US" b="1" dirty="0"/>
              <a:t> </a:t>
            </a:r>
            <a:r>
              <a:rPr lang="en-US" b="1" dirty="0" smtClean="0"/>
              <a:t> “Know thyself.”     ~ Plutarch’s </a:t>
            </a:r>
            <a:r>
              <a:rPr lang="en-US" b="1" i="1" dirty="0" smtClean="0"/>
              <a:t>Lives</a:t>
            </a:r>
          </a:p>
          <a:p>
            <a:pPr marL="0" indent="0">
              <a:buNone/>
            </a:pPr>
            <a:r>
              <a:rPr lang="en-US" b="1" i="1" dirty="0"/>
              <a:t> </a:t>
            </a:r>
            <a:r>
              <a:rPr lang="en-US" b="1" i="1" dirty="0" smtClean="0"/>
              <a:t> </a:t>
            </a:r>
            <a:r>
              <a:rPr lang="en-US" b="1" dirty="0" smtClean="0"/>
              <a:t>“Make my day.”     ~ Clint Eastwood in</a:t>
            </a:r>
            <a:r>
              <a:rPr lang="en-US" b="1" i="1" dirty="0" smtClean="0"/>
              <a:t> Dirty Harry</a:t>
            </a:r>
          </a:p>
          <a:p>
            <a:pPr marL="0" indent="0">
              <a:buNone/>
            </a:pPr>
            <a:r>
              <a:rPr lang="en-US" b="1" i="1" dirty="0"/>
              <a:t> </a:t>
            </a:r>
            <a:r>
              <a:rPr lang="en-US" b="1" i="1" dirty="0" smtClean="0"/>
              <a:t> </a:t>
            </a:r>
            <a:r>
              <a:rPr lang="en-US" b="1" dirty="0" smtClean="0"/>
              <a:t>“Call me Ishmael.”  </a:t>
            </a:r>
            <a:r>
              <a:rPr lang="en-US" b="1" i="1" dirty="0" smtClean="0"/>
              <a:t>~ </a:t>
            </a:r>
            <a:r>
              <a:rPr lang="en-US" b="1" dirty="0" smtClean="0"/>
              <a:t>Melville’s opening sentence 			in</a:t>
            </a:r>
            <a:r>
              <a:rPr lang="en-US" b="1" i="1" dirty="0" smtClean="0"/>
              <a:t> Moby Dick</a:t>
            </a:r>
            <a:endParaRPr lang="en-US" b="1" i="1" dirty="0"/>
          </a:p>
        </p:txBody>
      </p:sp>
    </p:spTree>
    <p:extLst>
      <p:ext uri="{BB962C8B-B14F-4D97-AF65-F5344CB8AC3E}">
        <p14:creationId xmlns:p14="http://schemas.microsoft.com/office/powerpoint/2010/main" val="1044132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19</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34813585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19a: A SHORT QUESTION</a:t>
            </a:r>
          </a:p>
          <a:p>
            <a:pPr marL="0" indent="0">
              <a:buNone/>
            </a:pPr>
            <a:r>
              <a:rPr lang="en-US" dirty="0"/>
              <a:t>	</a:t>
            </a:r>
            <a:r>
              <a:rPr lang="en-US" dirty="0" smtClean="0"/>
              <a:t>	FOR DRAMATIC EFFECT</a:t>
            </a:r>
          </a:p>
          <a:p>
            <a:pPr marL="0" indent="0">
              <a:buNone/>
            </a:pPr>
            <a:endParaRPr lang="en-US" dirty="0" smtClean="0"/>
          </a:p>
          <a:p>
            <a:pPr marL="0" indent="0">
              <a:buNone/>
            </a:pPr>
            <a:r>
              <a:rPr lang="en-US" u="sng" dirty="0" smtClean="0"/>
              <a:t>(Interrogative word) auxiliary verb   S    V    ?</a:t>
            </a:r>
          </a:p>
          <a:p>
            <a:pPr marL="0" indent="0">
              <a:buNone/>
            </a:pPr>
            <a:r>
              <a:rPr lang="en-US" u="sng" dirty="0" smtClean="0"/>
              <a:t>(Interrogative word standing alone)             ?</a:t>
            </a:r>
          </a:p>
          <a:p>
            <a:pPr marL="0" indent="0">
              <a:buNone/>
            </a:pPr>
            <a:r>
              <a:rPr lang="en-US" u="sng" dirty="0" smtClean="0"/>
              <a:t>(Question based solely on intonation)         ?</a:t>
            </a:r>
          </a:p>
          <a:p>
            <a:pPr marL="0" indent="0">
              <a:buNone/>
            </a:pPr>
            <a:r>
              <a:rPr lang="en-US" u="sng" dirty="0" smtClean="0"/>
              <a:t>Auxiliary verb        S V                                    ?</a:t>
            </a:r>
            <a:endParaRPr lang="en-US" u="sng" dirty="0"/>
          </a:p>
        </p:txBody>
      </p:sp>
    </p:spTree>
    <p:extLst>
      <p:ext uri="{BB962C8B-B14F-4D97-AF65-F5344CB8AC3E}">
        <p14:creationId xmlns:p14="http://schemas.microsoft.com/office/powerpoint/2010/main" val="1818710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smtClean="0"/>
              <a:t>It is effective in several places:</a:t>
            </a:r>
          </a:p>
          <a:p>
            <a:pPr marL="0" indent="0">
              <a:buNone/>
            </a:pPr>
            <a:r>
              <a:rPr lang="en-US" dirty="0"/>
              <a:t>	</a:t>
            </a:r>
            <a:r>
              <a:rPr lang="en-US" sz="1800" dirty="0" smtClean="0"/>
              <a:t>in the introduction to arouse the reader’s interest</a:t>
            </a:r>
          </a:p>
          <a:p>
            <a:pPr marL="0" indent="0">
              <a:buNone/>
            </a:pPr>
            <a:endParaRPr lang="en-US" sz="1800" dirty="0"/>
          </a:p>
          <a:p>
            <a:pPr marL="0" indent="0">
              <a:buNone/>
            </a:pPr>
            <a:r>
              <a:rPr lang="en-US" sz="1800" dirty="0" smtClean="0"/>
              <a:t>	within paragraphs to provide variety</a:t>
            </a:r>
          </a:p>
          <a:p>
            <a:pPr marL="0" indent="0">
              <a:buNone/>
            </a:pPr>
            <a:endParaRPr lang="en-US" sz="1800" dirty="0"/>
          </a:p>
          <a:p>
            <a:pPr marL="0" indent="0">
              <a:buNone/>
            </a:pPr>
            <a:r>
              <a:rPr lang="en-US" sz="1800" dirty="0" smtClean="0"/>
              <a:t>	between paragraphs to provide transition</a:t>
            </a:r>
          </a:p>
          <a:p>
            <a:pPr marL="0" indent="0">
              <a:buNone/>
            </a:pPr>
            <a:endParaRPr lang="en-US" sz="1800" dirty="0"/>
          </a:p>
          <a:p>
            <a:pPr marL="0" indent="0">
              <a:buNone/>
            </a:pPr>
            <a:r>
              <a:rPr lang="en-US" sz="1800" dirty="0" smtClean="0"/>
              <a:t>	at the end to provide a thought-provoking conclusion</a:t>
            </a:r>
            <a:endParaRPr lang="en-US" sz="1800" dirty="0"/>
          </a:p>
        </p:txBody>
      </p:sp>
    </p:spTree>
    <p:extLst>
      <p:ext uri="{BB962C8B-B14F-4D97-AF65-F5344CB8AC3E}">
        <p14:creationId xmlns:p14="http://schemas.microsoft.com/office/powerpoint/2010/main" val="12129574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b="1" dirty="0"/>
              <a:t>Examples:</a:t>
            </a:r>
          </a:p>
          <a:p>
            <a:pPr marL="0" indent="0">
              <a:buNone/>
            </a:pPr>
            <a:r>
              <a:rPr lang="en-US" dirty="0" smtClean="0"/>
              <a:t>  </a:t>
            </a:r>
            <a:r>
              <a:rPr lang="en-US" b="1" dirty="0" smtClean="0"/>
              <a:t>You made an </a:t>
            </a:r>
            <a:r>
              <a:rPr lang="en-US" b="1" i="1" dirty="0" smtClean="0"/>
              <a:t>A</a:t>
            </a:r>
            <a:r>
              <a:rPr lang="en-US" b="1" dirty="0" smtClean="0"/>
              <a:t> in Stanley’s class?</a:t>
            </a:r>
          </a:p>
          <a:p>
            <a:pPr marL="0" indent="0">
              <a:buNone/>
            </a:pPr>
            <a:r>
              <a:rPr lang="en-US" b="1" dirty="0"/>
              <a:t> </a:t>
            </a:r>
            <a:r>
              <a:rPr lang="en-US" b="1" dirty="0" smtClean="0"/>
              <a:t> Remember typewriters?</a:t>
            </a:r>
          </a:p>
          <a:p>
            <a:pPr marL="0" indent="0">
              <a:buNone/>
            </a:pPr>
            <a:r>
              <a:rPr lang="en-US" b="1" dirty="0"/>
              <a:t> </a:t>
            </a:r>
            <a:r>
              <a:rPr lang="en-US" b="1" dirty="0" smtClean="0"/>
              <a:t> That’s her mother?</a:t>
            </a:r>
          </a:p>
          <a:p>
            <a:pPr marL="0" indent="0">
              <a:buNone/>
            </a:pPr>
            <a:r>
              <a:rPr lang="en-US" b="1" dirty="0"/>
              <a:t> </a:t>
            </a:r>
            <a:r>
              <a:rPr lang="en-US" b="1" dirty="0" smtClean="0"/>
              <a:t> What if E.T. calls?</a:t>
            </a:r>
          </a:p>
          <a:p>
            <a:pPr marL="0" indent="0">
              <a:buNone/>
            </a:pPr>
            <a:endParaRPr lang="en-US" b="1" dirty="0" smtClean="0"/>
          </a:p>
          <a:p>
            <a:pPr marL="0" indent="0">
              <a:buNone/>
            </a:pPr>
            <a:r>
              <a:rPr lang="en-US" b="1" dirty="0"/>
              <a:t> </a:t>
            </a:r>
            <a:r>
              <a:rPr lang="en-US" b="1" dirty="0" smtClean="0"/>
              <a:t> “What price glory?”   ~Maxwell Anderson</a:t>
            </a:r>
          </a:p>
          <a:p>
            <a:pPr marL="0" indent="0">
              <a:buNone/>
            </a:pPr>
            <a:r>
              <a:rPr lang="en-US" b="1" dirty="0"/>
              <a:t> </a:t>
            </a:r>
            <a:r>
              <a:rPr lang="en-US" b="1" dirty="0" smtClean="0"/>
              <a:t> “Are we having fun yet?”   ~Zippy the Pinhead</a:t>
            </a:r>
            <a:endParaRPr lang="en-US" b="1" dirty="0"/>
          </a:p>
        </p:txBody>
      </p:sp>
    </p:spTree>
    <p:extLst>
      <p:ext uri="{BB962C8B-B14F-4D97-AF65-F5344CB8AC3E}">
        <p14:creationId xmlns:p14="http://schemas.microsoft.com/office/powerpoint/2010/main" val="2568061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19a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542380" y="2122488"/>
            <a:ext cx="4038602" cy="3603625"/>
          </a:xfrm>
        </p:spPr>
      </p:pic>
    </p:spTree>
    <p:extLst>
      <p:ext uri="{BB962C8B-B14F-4D97-AF65-F5344CB8AC3E}">
        <p14:creationId xmlns:p14="http://schemas.microsoft.com/office/powerpoint/2010/main" val="2570004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20:  THE DELIBERATE FRAGMENT</a:t>
            </a:r>
          </a:p>
          <a:p>
            <a:pPr marL="0" indent="0">
              <a:buNone/>
            </a:pPr>
            <a:endParaRPr lang="en-US" dirty="0"/>
          </a:p>
          <a:p>
            <a:pPr marL="0" indent="0">
              <a:buNone/>
            </a:pPr>
            <a:r>
              <a:rPr lang="en-US" dirty="0" smtClean="0"/>
              <a:t>	</a:t>
            </a:r>
            <a:r>
              <a:rPr lang="en-US" u="sng" dirty="0" smtClean="0"/>
              <a:t>Merely a part of a sentence</a:t>
            </a:r>
            <a:endParaRPr lang="en-US" u="sng" dirty="0"/>
          </a:p>
        </p:txBody>
      </p:sp>
    </p:spTree>
    <p:extLst>
      <p:ext uri="{BB962C8B-B14F-4D97-AF65-F5344CB8AC3E}">
        <p14:creationId xmlns:p14="http://schemas.microsoft.com/office/powerpoint/2010/main" val="377020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b="1" dirty="0"/>
              <a:t>Examples:</a:t>
            </a:r>
          </a:p>
          <a:p>
            <a:pPr marL="457200" indent="-457200">
              <a:buAutoNum type="arabicPeriod"/>
            </a:pPr>
            <a:r>
              <a:rPr lang="en-US" dirty="0" smtClean="0"/>
              <a:t>In a description –</a:t>
            </a:r>
          </a:p>
          <a:p>
            <a:pPr marL="0" indent="0">
              <a:buNone/>
            </a:pPr>
            <a:r>
              <a:rPr lang="en-US" dirty="0"/>
              <a:t> </a:t>
            </a:r>
            <a:r>
              <a:rPr lang="en-US" dirty="0" smtClean="0"/>
              <a:t>        I wish you could have known the Southwest in the early days.  The way it really was.</a:t>
            </a:r>
          </a:p>
          <a:p>
            <a:pPr marL="0" indent="0">
              <a:buNone/>
            </a:pPr>
            <a:endParaRPr lang="en-US" dirty="0"/>
          </a:p>
          <a:p>
            <a:pPr marL="457200" indent="-457200">
              <a:buAutoNum type="arabicPeriod" startAt="2"/>
            </a:pPr>
            <a:r>
              <a:rPr lang="en-US" dirty="0" smtClean="0"/>
              <a:t>For transition – </a:t>
            </a:r>
          </a:p>
          <a:p>
            <a:pPr marL="365760" lvl="1" indent="0">
              <a:buNone/>
            </a:pPr>
            <a:r>
              <a:rPr lang="en-US" dirty="0"/>
              <a:t>	</a:t>
            </a:r>
            <a:r>
              <a:rPr lang="en-US" sz="2400" dirty="0" smtClean="0"/>
              <a:t>Now, on with the story</a:t>
            </a:r>
            <a:endParaRPr lang="en-US" sz="2400" dirty="0"/>
          </a:p>
        </p:txBody>
      </p:sp>
    </p:spTree>
    <p:extLst>
      <p:ext uri="{BB962C8B-B14F-4D97-AF65-F5344CB8AC3E}">
        <p14:creationId xmlns:p14="http://schemas.microsoft.com/office/powerpoint/2010/main" val="270928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Conjunctive Adverbs</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however, hence, therefore, thus, then, moreover, nevertheless, likewise, consequently, and accordingly</a:t>
            </a:r>
          </a:p>
        </p:txBody>
      </p:sp>
    </p:spTree>
    <p:extLst>
      <p:ext uri="{BB962C8B-B14F-4D97-AF65-F5344CB8AC3E}">
        <p14:creationId xmlns:p14="http://schemas.microsoft.com/office/powerpoint/2010/main" val="24550850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b="1" dirty="0"/>
              <a:t>Examples:</a:t>
            </a:r>
          </a:p>
          <a:p>
            <a:pPr marL="457200" indent="-457200">
              <a:buAutoNum type="arabicPeriod" startAt="3"/>
            </a:pPr>
            <a:r>
              <a:rPr lang="en-US" dirty="0" smtClean="0"/>
              <a:t>For indicating conclusions – </a:t>
            </a:r>
          </a:p>
          <a:p>
            <a:pPr marL="0" indent="0">
              <a:buNone/>
            </a:pPr>
            <a:r>
              <a:rPr lang="en-US" dirty="0"/>
              <a:t>	</a:t>
            </a:r>
            <a:r>
              <a:rPr lang="en-US" dirty="0" smtClean="0"/>
              <a:t>Fair enough.</a:t>
            </a:r>
          </a:p>
          <a:p>
            <a:pPr marL="0" indent="0">
              <a:buNone/>
            </a:pPr>
            <a:endParaRPr lang="en-US" dirty="0"/>
          </a:p>
          <a:p>
            <a:pPr marL="457200" indent="-457200">
              <a:buAutoNum type="arabicPeriod" startAt="4"/>
            </a:pPr>
            <a:r>
              <a:rPr lang="en-US" dirty="0" smtClean="0"/>
              <a:t>In structuring a question or an answer – </a:t>
            </a:r>
          </a:p>
          <a:p>
            <a:pPr marL="0" indent="0">
              <a:buNone/>
            </a:pPr>
            <a:r>
              <a:rPr lang="en-US" dirty="0" smtClean="0"/>
              <a:t>	And why not?</a:t>
            </a:r>
          </a:p>
          <a:p>
            <a:pPr marL="0" indent="0">
              <a:buNone/>
            </a:pPr>
            <a:endParaRPr lang="en-US" dirty="0"/>
          </a:p>
          <a:p>
            <a:pPr marL="457200" indent="-457200">
              <a:buAutoNum type="arabicPeriod" startAt="5"/>
            </a:pPr>
            <a:r>
              <a:rPr lang="en-US" dirty="0" smtClean="0"/>
              <a:t>For making exclamations and for emphasis </a:t>
            </a:r>
          </a:p>
          <a:p>
            <a:pPr marL="0" indent="0">
              <a:buNone/>
            </a:pPr>
            <a:r>
              <a:rPr lang="en-US" dirty="0"/>
              <a:t>	</a:t>
            </a:r>
            <a:r>
              <a:rPr lang="en-US" dirty="0" smtClean="0"/>
              <a:t>What a price to pay!</a:t>
            </a:r>
          </a:p>
        </p:txBody>
      </p:sp>
    </p:spTree>
    <p:extLst>
      <p:ext uri="{BB962C8B-B14F-4D97-AF65-F5344CB8AC3E}">
        <p14:creationId xmlns:p14="http://schemas.microsoft.com/office/powerpoint/2010/main" val="35127353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b="1" dirty="0"/>
              <a:t>Examples:</a:t>
            </a:r>
          </a:p>
          <a:p>
            <a:pPr marL="457200" indent="-457200">
              <a:buAutoNum type="arabicPeriod" startAt="6"/>
            </a:pPr>
            <a:r>
              <a:rPr lang="en-US" dirty="0" smtClean="0"/>
              <a:t>For making explanations – </a:t>
            </a:r>
          </a:p>
          <a:p>
            <a:pPr marL="0" indent="0">
              <a:buNone/>
            </a:pPr>
            <a:r>
              <a:rPr lang="en-US" dirty="0"/>
              <a:t>	</a:t>
            </a:r>
            <a:r>
              <a:rPr lang="en-US" dirty="0" smtClean="0"/>
              <a:t>All to no avail.</a:t>
            </a:r>
          </a:p>
          <a:p>
            <a:pPr marL="0" indent="0">
              <a:buNone/>
            </a:pPr>
            <a:endParaRPr lang="en-US" dirty="0"/>
          </a:p>
          <a:p>
            <a:pPr marL="457200" indent="-457200">
              <a:buAutoNum type="arabicPeriod" startAt="7"/>
            </a:pPr>
            <a:r>
              <a:rPr lang="en-US" dirty="0" smtClean="0"/>
              <a:t>And sometimes in aphorisms or fragments of clichés – </a:t>
            </a:r>
          </a:p>
          <a:p>
            <a:pPr marL="365760" lvl="1" indent="0">
              <a:buNone/>
            </a:pPr>
            <a:r>
              <a:rPr lang="en-US" dirty="0"/>
              <a:t>	</a:t>
            </a:r>
            <a:r>
              <a:rPr lang="en-US" dirty="0" smtClean="0"/>
              <a:t>But there’s the rub.</a:t>
            </a:r>
            <a:endParaRPr lang="en-US" dirty="0"/>
          </a:p>
        </p:txBody>
      </p:sp>
    </p:spTree>
    <p:extLst>
      <p:ext uri="{BB962C8B-B14F-4D97-AF65-F5344CB8AC3E}">
        <p14:creationId xmlns:p14="http://schemas.microsoft.com/office/powerpoint/2010/main" val="1215058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a:bodyPr>
          <a:lstStyle/>
          <a:p>
            <a:r>
              <a:rPr lang="en-US" b="1" dirty="0"/>
              <a:t>Examples:</a:t>
            </a:r>
          </a:p>
          <a:p>
            <a:pPr marL="0" indent="0">
              <a:buNone/>
            </a:pPr>
            <a:r>
              <a:rPr lang="en-US" dirty="0"/>
              <a:t> </a:t>
            </a:r>
            <a:r>
              <a:rPr lang="en-US" dirty="0" smtClean="0"/>
              <a:t> </a:t>
            </a:r>
            <a:r>
              <a:rPr lang="en-US" sz="2000" b="1" dirty="0" smtClean="0"/>
              <a:t>“From be-bop to hip-hop – the fast-</a:t>
            </a:r>
            <a:r>
              <a:rPr lang="en-US" sz="2000" b="1" dirty="0" err="1" smtClean="0"/>
              <a:t>talkin</a:t>
            </a:r>
            <a:r>
              <a:rPr lang="en-US" sz="2000" b="1" dirty="0" smtClean="0"/>
              <a:t>’, ribs-</a:t>
            </a:r>
            <a:r>
              <a:rPr lang="en-US" sz="2000" b="1" dirty="0" err="1" smtClean="0"/>
              <a:t>smackin</a:t>
            </a:r>
            <a:r>
              <a:rPr lang="en-US" sz="2000" b="1" dirty="0" smtClean="0"/>
              <a:t>’, </a:t>
            </a:r>
            <a:r>
              <a:rPr lang="en-US" sz="2000" b="1" dirty="0" err="1" smtClean="0"/>
              <a:t>spraygun</a:t>
            </a:r>
            <a:r>
              <a:rPr lang="en-US" sz="2000" b="1" dirty="0" smtClean="0"/>
              <a:t>-of-the-world Quincy Jones.”     ~</a:t>
            </a:r>
            <a:r>
              <a:rPr lang="en-US" sz="2000" b="1" i="1" dirty="0" smtClean="0"/>
              <a:t>MM</a:t>
            </a:r>
            <a:r>
              <a:rPr lang="en-US" sz="2000" b="1" dirty="0" smtClean="0"/>
              <a:t> Magazine</a:t>
            </a:r>
          </a:p>
          <a:p>
            <a:pPr marL="0" indent="0">
              <a:buNone/>
            </a:pPr>
            <a:endParaRPr lang="en-US" sz="2000" b="1" dirty="0"/>
          </a:p>
          <a:p>
            <a:pPr marL="0" indent="0">
              <a:buNone/>
            </a:pPr>
            <a:r>
              <a:rPr lang="en-US" sz="2000" b="1" dirty="0" smtClean="0"/>
              <a:t>  “Adults of a certain age and late night viewers everywhere know the rest.  How the masked man brought peace and goodwill to the Old West.”     </a:t>
            </a:r>
          </a:p>
          <a:p>
            <a:pPr marL="0" indent="0">
              <a:buNone/>
            </a:pPr>
            <a:r>
              <a:rPr lang="en-US" sz="2000" b="1" dirty="0"/>
              <a:t>	</a:t>
            </a:r>
            <a:r>
              <a:rPr lang="en-US" sz="2000" b="1" dirty="0" smtClean="0"/>
              <a:t>~David H. </a:t>
            </a:r>
            <a:r>
              <a:rPr lang="en-US" sz="2000" b="1" dirty="0" err="1" smtClean="0"/>
              <a:t>Shayt</a:t>
            </a:r>
            <a:r>
              <a:rPr lang="en-US" sz="2000" b="1" dirty="0" smtClean="0"/>
              <a:t>, 	</a:t>
            </a:r>
            <a:r>
              <a:rPr lang="en-US" sz="2000" b="1" i="1" dirty="0" smtClean="0"/>
              <a:t>Smithsonian</a:t>
            </a:r>
            <a:r>
              <a:rPr lang="en-US" sz="2000" b="1" dirty="0" smtClean="0"/>
              <a:t>, December 2001</a:t>
            </a:r>
            <a:endParaRPr lang="en-US" sz="2000" b="1" dirty="0"/>
          </a:p>
        </p:txBody>
      </p:sp>
    </p:spTree>
    <p:extLst>
      <p:ext uri="{BB962C8B-B14F-4D97-AF65-F5344CB8AC3E}">
        <p14:creationId xmlns:p14="http://schemas.microsoft.com/office/powerpoint/2010/main" val="15924893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20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405056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590800" y="2112897"/>
            <a:ext cx="3962400" cy="354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5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1b: Compound Sentence with Coordinating Conjunction (Also Connector)</a:t>
            </a:r>
          </a:p>
          <a:p>
            <a:r>
              <a:rPr lang="en-US" dirty="0"/>
              <a:t> </a:t>
            </a:r>
            <a:r>
              <a:rPr lang="en-US" dirty="0" smtClean="0"/>
              <a:t>    </a:t>
            </a:r>
            <a:r>
              <a:rPr lang="en-US" u="sng" dirty="0" smtClean="0"/>
              <a:t>S		V</a:t>
            </a:r>
            <a:r>
              <a:rPr lang="en-US" dirty="0" smtClean="0"/>
              <a:t>  , (coordinating conjunction) </a:t>
            </a:r>
          </a:p>
          <a:p>
            <a:pPr marL="0" indent="0">
              <a:buNone/>
            </a:pPr>
            <a:r>
              <a:rPr lang="en-US" dirty="0"/>
              <a:t>	</a:t>
            </a:r>
            <a:r>
              <a:rPr lang="en-US" dirty="0" smtClean="0"/>
              <a:t> </a:t>
            </a:r>
            <a:r>
              <a:rPr lang="en-US" u="sng" dirty="0" smtClean="0"/>
              <a:t>S		V</a:t>
            </a:r>
            <a:r>
              <a:rPr lang="en-US" dirty="0" smtClean="0"/>
              <a:t>  .</a:t>
            </a:r>
          </a:p>
          <a:p>
            <a:pPr marL="0" indent="0">
              <a:buNone/>
            </a:pPr>
            <a:r>
              <a:rPr lang="en-US" dirty="0"/>
              <a:t> </a:t>
            </a:r>
            <a:r>
              <a:rPr lang="en-US" dirty="0" smtClean="0"/>
              <a:t> Examples:</a:t>
            </a:r>
          </a:p>
          <a:p>
            <a:pPr marL="0" indent="0">
              <a:buNone/>
            </a:pPr>
            <a:r>
              <a:rPr lang="en-US" sz="1800" b="1" dirty="0" smtClean="0"/>
              <a:t>The mouse ran across the floor, but I wasn’t scared.</a:t>
            </a:r>
          </a:p>
          <a:p>
            <a:pPr marL="0" indent="0">
              <a:buNone/>
            </a:pPr>
            <a:endParaRPr lang="en-US" sz="1800" b="1" dirty="0" smtClean="0"/>
          </a:p>
          <a:p>
            <a:pPr marL="0" indent="0">
              <a:buNone/>
            </a:pPr>
            <a:r>
              <a:rPr lang="en-US" sz="1800" b="1" dirty="0" smtClean="0"/>
              <a:t>“Good communication is as stimulating as black coffee, and it is just as hard to sleep after.”   	~Anne Morrow Lindbergh</a:t>
            </a:r>
          </a:p>
          <a:p>
            <a:pPr marL="0" indent="0">
              <a:buNone/>
            </a:pPr>
            <a:endParaRPr lang="en-US" dirty="0"/>
          </a:p>
        </p:txBody>
      </p:sp>
    </p:spTree>
    <p:extLst>
      <p:ext uri="{BB962C8B-B14F-4D97-AF65-F5344CB8AC3E}">
        <p14:creationId xmlns:p14="http://schemas.microsoft.com/office/powerpoint/2010/main" val="2275142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7323</TotalTime>
  <Words>1799</Words>
  <Application>Microsoft Office PowerPoint</Application>
  <PresentationFormat>On-screen Show (4:3)</PresentationFormat>
  <Paragraphs>402</Paragraphs>
  <Slides>73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Brush Script MT</vt:lpstr>
      <vt:lpstr>Constantia</vt:lpstr>
      <vt:lpstr>Franklin Gothic Book</vt:lpstr>
      <vt:lpstr>Rage Italic</vt:lpstr>
      <vt:lpstr>Pushpin</vt:lpstr>
      <vt:lpstr>The Art of Styling Sentences</vt:lpstr>
      <vt:lpstr>A note about dependent vs. independent clauses</vt:lpstr>
      <vt:lpstr>Examples of each type</vt:lpstr>
      <vt:lpstr>The Twenty Patterns</vt:lpstr>
      <vt:lpstr>Write your own Pattern 1</vt:lpstr>
      <vt:lpstr>The Twenty Patterns</vt:lpstr>
      <vt:lpstr>Conjunctive Adverbs</vt:lpstr>
      <vt:lpstr>Write your own Pattern 1a</vt:lpstr>
      <vt:lpstr>The Twenty Patterns</vt:lpstr>
      <vt:lpstr>Coordinating Conjunctions</vt:lpstr>
      <vt:lpstr>Write your own Pattern 1b</vt:lpstr>
      <vt:lpstr>The Twenty Patterns</vt:lpstr>
      <vt:lpstr>Write your own Pattern 1c</vt:lpstr>
      <vt:lpstr>The Twenty Patterns</vt:lpstr>
      <vt:lpstr>PowerPoint Presentation</vt:lpstr>
      <vt:lpstr>Write your own Pattern 2</vt:lpstr>
      <vt:lpstr>The Twenty Patterns</vt:lpstr>
      <vt:lpstr>Write your own Pattern 3</vt:lpstr>
      <vt:lpstr>The Twenty Patterns</vt:lpstr>
      <vt:lpstr>Write your own Pattern 4</vt:lpstr>
      <vt:lpstr>The Twenty Patterns</vt:lpstr>
      <vt:lpstr>Write your own Pattern 5</vt:lpstr>
      <vt:lpstr>The Twenty Patterns</vt:lpstr>
      <vt:lpstr>The Twenty Patterns</vt:lpstr>
      <vt:lpstr>Write your own Pattern 6</vt:lpstr>
      <vt:lpstr>The Twenty Patterns</vt:lpstr>
      <vt:lpstr>Write your own Pattern 7</vt:lpstr>
      <vt:lpstr>The Twenty Patterns</vt:lpstr>
      <vt:lpstr>The Twenty Patterns</vt:lpstr>
      <vt:lpstr>Write your own Pattern 8</vt:lpstr>
      <vt:lpstr>The Twenty Patterns</vt:lpstr>
      <vt:lpstr>Write your own Pattern 9</vt:lpstr>
      <vt:lpstr>The Twenty Patterns</vt:lpstr>
      <vt:lpstr>Write your own Pattern 9a</vt:lpstr>
      <vt:lpstr>The Twenty Patterns</vt:lpstr>
      <vt:lpstr>Write your own Pattern 10</vt:lpstr>
      <vt:lpstr>The Twenty Patterns</vt:lpstr>
      <vt:lpstr>Write your own Pattern 10a</vt:lpstr>
      <vt:lpstr>The Twenty Patterns</vt:lpstr>
      <vt:lpstr>Write your own Pattern 11</vt:lpstr>
      <vt:lpstr>The Twenty Patterns</vt:lpstr>
      <vt:lpstr>Write your own Pattern 12</vt:lpstr>
      <vt:lpstr>The Twenty Patterns</vt:lpstr>
      <vt:lpstr>Write your own Pattern 13</vt:lpstr>
      <vt:lpstr>The Twenty Patterns</vt:lpstr>
      <vt:lpstr>Write your own Pattern 14</vt:lpstr>
      <vt:lpstr>The Twenty Patterns</vt:lpstr>
      <vt:lpstr>Write your own Pattern 15</vt:lpstr>
      <vt:lpstr>The Twenty Patterns</vt:lpstr>
      <vt:lpstr>The Twenty Patterns</vt:lpstr>
      <vt:lpstr>The Twenty Patterns</vt:lpstr>
      <vt:lpstr>Write your own Pattern 16</vt:lpstr>
      <vt:lpstr>The Twenty Patterns</vt:lpstr>
      <vt:lpstr>The Twenty Patterns</vt:lpstr>
      <vt:lpstr>The Twenty Patterns</vt:lpstr>
      <vt:lpstr>Write your own Pattern 17</vt:lpstr>
      <vt:lpstr>The Twenty Patterns</vt:lpstr>
      <vt:lpstr>The Twenty Patterns</vt:lpstr>
      <vt:lpstr>Write your own Pattern 18</vt:lpstr>
      <vt:lpstr>The Twenty Patterns</vt:lpstr>
      <vt:lpstr>The Twenty Patterns</vt:lpstr>
      <vt:lpstr>The Twenty Patterns</vt:lpstr>
      <vt:lpstr>Write your own Pattern 19</vt:lpstr>
      <vt:lpstr>The Twenty Patterns</vt:lpstr>
      <vt:lpstr>The Twenty Patterns</vt:lpstr>
      <vt:lpstr>The Twenty Patterns</vt:lpstr>
      <vt:lpstr>Write your own Pattern 19a</vt:lpstr>
      <vt:lpstr>The Twenty Patterns</vt:lpstr>
      <vt:lpstr>The Twenty Patterns</vt:lpstr>
      <vt:lpstr>The Twenty Patterns</vt:lpstr>
      <vt:lpstr>The Twenty Patterns</vt:lpstr>
      <vt:lpstr>The Twenty Patterns</vt:lpstr>
      <vt:lpstr>Write your own Pattern 20</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Styling Sentences</dc:title>
  <dc:creator>Windows User</dc:creator>
  <cp:lastModifiedBy>Jamie Stanley</cp:lastModifiedBy>
  <cp:revision>94</cp:revision>
  <dcterms:created xsi:type="dcterms:W3CDTF">2015-09-09T23:09:37Z</dcterms:created>
  <dcterms:modified xsi:type="dcterms:W3CDTF">2017-09-22T13:10:06Z</dcterms:modified>
</cp:coreProperties>
</file>